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32"/>
  </p:notesMasterIdLst>
  <p:sldIdLst>
    <p:sldId id="256" r:id="rId2"/>
    <p:sldId id="260" r:id="rId3"/>
    <p:sldId id="288" r:id="rId4"/>
    <p:sldId id="293" r:id="rId5"/>
    <p:sldId id="295" r:id="rId6"/>
    <p:sldId id="332" r:id="rId7"/>
    <p:sldId id="290" r:id="rId8"/>
    <p:sldId id="333" r:id="rId9"/>
    <p:sldId id="334" r:id="rId10"/>
    <p:sldId id="336" r:id="rId11"/>
    <p:sldId id="337" r:id="rId12"/>
    <p:sldId id="338" r:id="rId13"/>
    <p:sldId id="342" r:id="rId14"/>
    <p:sldId id="339" r:id="rId15"/>
    <p:sldId id="307" r:id="rId16"/>
    <p:sldId id="309" r:id="rId17"/>
    <p:sldId id="310" r:id="rId18"/>
    <p:sldId id="308" r:id="rId19"/>
    <p:sldId id="323" r:id="rId20"/>
    <p:sldId id="340" r:id="rId21"/>
    <p:sldId id="318" r:id="rId22"/>
    <p:sldId id="317" r:id="rId23"/>
    <p:sldId id="346" r:id="rId24"/>
    <p:sldId id="327" r:id="rId25"/>
    <p:sldId id="341" r:id="rId26"/>
    <p:sldId id="344" r:id="rId27"/>
    <p:sldId id="343" r:id="rId28"/>
    <p:sldId id="345" r:id="rId29"/>
    <p:sldId id="347" r:id="rId30"/>
    <p:sldId id="287"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7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8289E1-3CD2-4E59-965F-6BC024703756}">
  <a:tblStyle styleId="{2B8289E1-3CD2-4E59-965F-6BC024703756}"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07"/>
    <p:restoredTop sz="94586"/>
  </p:normalViewPr>
  <p:slideViewPr>
    <p:cSldViewPr snapToGrid="0" snapToObjects="1">
      <p:cViewPr>
        <p:scale>
          <a:sx n="138" d="100"/>
          <a:sy n="138" d="100"/>
        </p:scale>
        <p:origin x="232" y="1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32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Questions drive the collection of metagenomics data but but hypotheses are generated and tested after data collection. This </a:t>
            </a:r>
            <a:r>
              <a:rPr lang="en-US" baseline="0" smtClean="0"/>
              <a:t>is becoming common and much od data science deals with data not collected for one specific purpose as in traditional experimental design. Is this valid science . Yes.  But, there is a danger here. We can generate a huge range of hypotheses looking at the data and test until we find a set of compelling statistically significant ones. Because these comparisons were not formal tests we have not corrected for false discovery rates. Metagenomics even more so than other methods in science  well requires you to hold a hypotheses up, but not get too comfortable with it. Be willing to reject </a:t>
            </a:r>
            <a:r>
              <a:rPr lang="en-US" baseline="0" err="1" smtClean="0"/>
              <a:t>it.We</a:t>
            </a:r>
            <a:r>
              <a:rPr lang="en-US" baseline="0" smtClean="0"/>
              <a:t> willing to write a less interesting paper that is better supported by the data.  </a:t>
            </a:r>
            <a:endParaRPr lang="en-US" smtClean="0"/>
          </a:p>
          <a:p>
            <a:endParaRPr lang="en-US"/>
          </a:p>
        </p:txBody>
      </p:sp>
    </p:spTree>
    <p:extLst>
      <p:ext uri="{BB962C8B-B14F-4D97-AF65-F5344CB8AC3E}">
        <p14:creationId xmlns:p14="http://schemas.microsoft.com/office/powerpoint/2010/main" val="142013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860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9788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6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flipH="1">
            <a:off x="-688" y="0"/>
            <a:ext cx="4575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68925" y="2387250"/>
            <a:ext cx="3636600" cy="2259000"/>
          </a:xfrm>
          <a:prstGeom prst="rect">
            <a:avLst/>
          </a:prstGeom>
        </p:spPr>
        <p:txBody>
          <a:bodyPr lIns="91425" tIns="91425" rIns="91425" bIns="91425" anchor="t" anchorCtr="0"/>
          <a:lstStyle>
            <a:lvl1pPr lvl="0">
              <a:spcBef>
                <a:spcPts val="0"/>
              </a:spcBef>
              <a:buClr>
                <a:srgbClr val="F67031"/>
              </a:buClr>
              <a:buSzPct val="100000"/>
              <a:defRPr sz="3000" b="1">
                <a:solidFill>
                  <a:srgbClr val="F67031"/>
                </a:solidFill>
              </a:defRPr>
            </a:lvl1pPr>
            <a:lvl2pPr lvl="1">
              <a:spcBef>
                <a:spcPts val="0"/>
              </a:spcBef>
              <a:buClr>
                <a:srgbClr val="F67031"/>
              </a:buClr>
              <a:buSzPct val="100000"/>
              <a:defRPr sz="3000" b="1">
                <a:solidFill>
                  <a:srgbClr val="F67031"/>
                </a:solidFill>
              </a:defRPr>
            </a:lvl2pPr>
            <a:lvl3pPr lvl="2">
              <a:spcBef>
                <a:spcPts val="0"/>
              </a:spcBef>
              <a:buClr>
                <a:srgbClr val="F67031"/>
              </a:buClr>
              <a:buSzPct val="100000"/>
              <a:defRPr sz="3000" b="1">
                <a:solidFill>
                  <a:srgbClr val="F67031"/>
                </a:solidFill>
              </a:defRPr>
            </a:lvl3pPr>
            <a:lvl4pPr lvl="3">
              <a:spcBef>
                <a:spcPts val="0"/>
              </a:spcBef>
              <a:buClr>
                <a:srgbClr val="F67031"/>
              </a:buClr>
              <a:buSzPct val="100000"/>
              <a:defRPr sz="3000" b="1">
                <a:solidFill>
                  <a:srgbClr val="F67031"/>
                </a:solidFill>
              </a:defRPr>
            </a:lvl4pPr>
            <a:lvl5pPr lvl="4">
              <a:spcBef>
                <a:spcPts val="0"/>
              </a:spcBef>
              <a:buClr>
                <a:srgbClr val="F67031"/>
              </a:buClr>
              <a:buSzPct val="100000"/>
              <a:defRPr sz="3000" b="1">
                <a:solidFill>
                  <a:srgbClr val="F67031"/>
                </a:solidFill>
              </a:defRPr>
            </a:lvl5pPr>
            <a:lvl6pPr lvl="5">
              <a:spcBef>
                <a:spcPts val="0"/>
              </a:spcBef>
              <a:buClr>
                <a:srgbClr val="F67031"/>
              </a:buClr>
              <a:buSzPct val="100000"/>
              <a:defRPr sz="3000" b="1">
                <a:solidFill>
                  <a:srgbClr val="F67031"/>
                </a:solidFill>
              </a:defRPr>
            </a:lvl6pPr>
            <a:lvl7pPr lvl="6">
              <a:spcBef>
                <a:spcPts val="0"/>
              </a:spcBef>
              <a:buClr>
                <a:srgbClr val="F67031"/>
              </a:buClr>
              <a:buSzPct val="100000"/>
              <a:defRPr sz="3000" b="1">
                <a:solidFill>
                  <a:srgbClr val="F67031"/>
                </a:solidFill>
              </a:defRPr>
            </a:lvl7pPr>
            <a:lvl8pPr lvl="7">
              <a:spcBef>
                <a:spcPts val="0"/>
              </a:spcBef>
              <a:buClr>
                <a:srgbClr val="F67031"/>
              </a:buClr>
              <a:buSzPct val="100000"/>
              <a:defRPr sz="3000" b="1">
                <a:solidFill>
                  <a:srgbClr val="F67031"/>
                </a:solidFill>
              </a:defRPr>
            </a:lvl8pPr>
            <a:lvl9pPr lvl="8">
              <a:spcBef>
                <a:spcPts val="0"/>
              </a:spcBef>
              <a:buClr>
                <a:srgbClr val="F67031"/>
              </a:buClr>
              <a:buSzPct val="100000"/>
              <a:defRPr sz="3000" b="1">
                <a:solidFill>
                  <a:srgbClr val="F67031"/>
                </a:solidFill>
              </a:defRPr>
            </a:lvl9pPr>
          </a:lstStyle>
          <a:p>
            <a:endParaRPr/>
          </a:p>
        </p:txBody>
      </p:sp>
      <p:sp>
        <p:nvSpPr>
          <p:cNvPr id="12" name="Shape 1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3"/>
        <p:cNvGrpSpPr/>
        <p:nvPr/>
      </p:nvGrpSpPr>
      <p:grpSpPr>
        <a:xfrm>
          <a:off x="0" y="0"/>
          <a:ext cx="0" cy="0"/>
          <a:chOff x="0" y="0"/>
          <a:chExt cx="0" cy="0"/>
        </a:xfrm>
      </p:grpSpPr>
      <p:sp>
        <p:nvSpPr>
          <p:cNvPr id="14" name="Shape 14"/>
          <p:cNvSpPr/>
          <p:nvPr/>
        </p:nvSpPr>
        <p:spPr>
          <a:xfrm flipH="1">
            <a:off x="-7125" y="0"/>
            <a:ext cx="2592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a:off x="2585477"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16" name="Shape 16"/>
          <p:cNvSpPr txBox="1">
            <a:spLocks noGrp="1"/>
          </p:cNvSpPr>
          <p:nvPr>
            <p:ph type="ctrTitle"/>
          </p:nvPr>
        </p:nvSpPr>
        <p:spPr>
          <a:xfrm>
            <a:off x="277100" y="284200"/>
            <a:ext cx="2024100" cy="3678000"/>
          </a:xfrm>
          <a:prstGeom prst="rect">
            <a:avLst/>
          </a:prstGeom>
        </p:spPr>
        <p:txBody>
          <a:bodyPr lIns="91425" tIns="91425" rIns="91425" bIns="91425" anchor="b" anchorCtr="0"/>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a:endParaRPr/>
          </a:p>
        </p:txBody>
      </p:sp>
      <p:sp>
        <p:nvSpPr>
          <p:cNvPr id="17" name="Shape 17"/>
          <p:cNvSpPr txBox="1">
            <a:spLocks noGrp="1"/>
          </p:cNvSpPr>
          <p:nvPr>
            <p:ph type="subTitle" idx="1"/>
          </p:nvPr>
        </p:nvSpPr>
        <p:spPr>
          <a:xfrm>
            <a:off x="277100" y="3983050"/>
            <a:ext cx="2024100" cy="784800"/>
          </a:xfrm>
          <a:prstGeom prst="rect">
            <a:avLst/>
          </a:prstGeom>
        </p:spPr>
        <p:txBody>
          <a:bodyPr lIns="91425" tIns="91425" rIns="91425" bIns="91425" anchor="t" anchorCtr="0"/>
          <a:lstStyle>
            <a:lvl1pPr lvl="0" rtl="0">
              <a:spcBef>
                <a:spcPts val="0"/>
              </a:spcBef>
              <a:buClr>
                <a:srgbClr val="999999"/>
              </a:buClr>
              <a:buFont typeface="Georgia"/>
              <a:buNone/>
              <a:defRPr i="1">
                <a:solidFill>
                  <a:srgbClr val="999999"/>
                </a:solidFill>
                <a:latin typeface="Georgia"/>
                <a:ea typeface="Georgia"/>
                <a:cs typeface="Georgia"/>
                <a:sym typeface="Georgia"/>
              </a:defRPr>
            </a:lvl1pPr>
            <a:lvl2pPr lvl="1" rtl="0">
              <a:spcBef>
                <a:spcPts val="0"/>
              </a:spcBef>
              <a:buClr>
                <a:srgbClr val="999999"/>
              </a:buClr>
              <a:buSzPct val="100000"/>
              <a:buFont typeface="Georgia"/>
              <a:buNone/>
              <a:defRPr sz="3000" i="1">
                <a:solidFill>
                  <a:srgbClr val="999999"/>
                </a:solidFill>
                <a:latin typeface="Georgia"/>
                <a:ea typeface="Georgia"/>
                <a:cs typeface="Georgia"/>
                <a:sym typeface="Georgia"/>
              </a:defRPr>
            </a:lvl2pPr>
            <a:lvl3pPr lvl="2" rtl="0">
              <a:spcBef>
                <a:spcPts val="0"/>
              </a:spcBef>
              <a:buClr>
                <a:srgbClr val="999999"/>
              </a:buClr>
              <a:buSzPct val="100000"/>
              <a:buFont typeface="Georgia"/>
              <a:buNone/>
              <a:defRPr sz="3000" i="1">
                <a:solidFill>
                  <a:srgbClr val="999999"/>
                </a:solidFill>
                <a:latin typeface="Georgia"/>
                <a:ea typeface="Georgia"/>
                <a:cs typeface="Georgia"/>
                <a:sym typeface="Georgia"/>
              </a:defRPr>
            </a:lvl3pPr>
            <a:lvl4pPr lvl="3" rtl="0">
              <a:spcBef>
                <a:spcPts val="0"/>
              </a:spcBef>
              <a:buClr>
                <a:srgbClr val="999999"/>
              </a:buClr>
              <a:buSzPct val="100000"/>
              <a:buFont typeface="Georgia"/>
              <a:buNone/>
              <a:defRPr sz="3000" i="1">
                <a:solidFill>
                  <a:srgbClr val="999999"/>
                </a:solidFill>
                <a:latin typeface="Georgia"/>
                <a:ea typeface="Georgia"/>
                <a:cs typeface="Georgia"/>
                <a:sym typeface="Georgia"/>
              </a:defRPr>
            </a:lvl4pPr>
            <a:lvl5pPr lvl="4" rtl="0">
              <a:spcBef>
                <a:spcPts val="0"/>
              </a:spcBef>
              <a:buClr>
                <a:srgbClr val="999999"/>
              </a:buClr>
              <a:buSzPct val="100000"/>
              <a:buFont typeface="Georgia"/>
              <a:buNone/>
              <a:defRPr sz="3000" i="1">
                <a:solidFill>
                  <a:srgbClr val="999999"/>
                </a:solidFill>
                <a:latin typeface="Georgia"/>
                <a:ea typeface="Georgia"/>
                <a:cs typeface="Georgia"/>
                <a:sym typeface="Georgia"/>
              </a:defRPr>
            </a:lvl5pPr>
            <a:lvl6pPr lvl="5" rtl="0">
              <a:spcBef>
                <a:spcPts val="0"/>
              </a:spcBef>
              <a:buClr>
                <a:srgbClr val="999999"/>
              </a:buClr>
              <a:buSzPct val="100000"/>
              <a:buFont typeface="Georgia"/>
              <a:buNone/>
              <a:defRPr sz="3000" i="1">
                <a:solidFill>
                  <a:srgbClr val="999999"/>
                </a:solidFill>
                <a:latin typeface="Georgia"/>
                <a:ea typeface="Georgia"/>
                <a:cs typeface="Georgia"/>
                <a:sym typeface="Georgia"/>
              </a:defRPr>
            </a:lvl6pPr>
            <a:lvl7pPr lvl="6" rtl="0">
              <a:spcBef>
                <a:spcPts val="0"/>
              </a:spcBef>
              <a:buClr>
                <a:srgbClr val="999999"/>
              </a:buClr>
              <a:buSzPct val="100000"/>
              <a:buFont typeface="Georgia"/>
              <a:buNone/>
              <a:defRPr sz="3000" i="1">
                <a:solidFill>
                  <a:srgbClr val="999999"/>
                </a:solidFill>
                <a:latin typeface="Georgia"/>
                <a:ea typeface="Georgia"/>
                <a:cs typeface="Georgia"/>
                <a:sym typeface="Georgia"/>
              </a:defRPr>
            </a:lvl7pPr>
            <a:lvl8pPr lvl="7" rtl="0">
              <a:spcBef>
                <a:spcPts val="0"/>
              </a:spcBef>
              <a:buClr>
                <a:srgbClr val="999999"/>
              </a:buClr>
              <a:buSzPct val="100000"/>
              <a:buFont typeface="Georgia"/>
              <a:buNone/>
              <a:defRPr sz="3000" i="1">
                <a:solidFill>
                  <a:srgbClr val="999999"/>
                </a:solidFill>
                <a:latin typeface="Georgia"/>
                <a:ea typeface="Georgia"/>
                <a:cs typeface="Georgia"/>
                <a:sym typeface="Georgia"/>
              </a:defRPr>
            </a:lvl8pPr>
            <a:lvl9pPr lvl="8" rtl="0">
              <a:spcBef>
                <a:spcPts val="0"/>
              </a:spcBef>
              <a:buClr>
                <a:srgbClr val="999999"/>
              </a:buClr>
              <a:buSzPct val="100000"/>
              <a:buFont typeface="Georgia"/>
              <a:buNone/>
              <a:defRPr sz="3000" i="1">
                <a:solidFill>
                  <a:srgbClr val="999999"/>
                </a:solidFill>
                <a:latin typeface="Georgia"/>
                <a:ea typeface="Georgia"/>
                <a:cs typeface="Georgia"/>
                <a:sym typeface="Georgia"/>
              </a:defRPr>
            </a:lvl9pPr>
          </a:lstStyle>
          <a:p>
            <a:endParaRPr/>
          </a:p>
        </p:txBody>
      </p:sp>
      <p:sp>
        <p:nvSpPr>
          <p:cNvPr id="18" name="Shape 1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a:t>
            </a:fld>
            <a:endParaRPr lang="en">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2"/>
        <p:cNvGrpSpPr/>
        <p:nvPr/>
      </p:nvGrpSpPr>
      <p:grpSpPr>
        <a:xfrm>
          <a:off x="0" y="0"/>
          <a:ext cx="0" cy="0"/>
          <a:chOff x="0" y="0"/>
          <a:chExt cx="0" cy="0"/>
        </a:xfrm>
      </p:grpSpPr>
      <p:sp>
        <p:nvSpPr>
          <p:cNvPr id="33" name="Shape 3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34" name="Shape 34"/>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090625" y="575500"/>
            <a:ext cx="55962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1 column half">
    <p:spTree>
      <p:nvGrpSpPr>
        <p:cNvPr id="1" name="Shape 59"/>
        <p:cNvGrpSpPr/>
        <p:nvPr/>
      </p:nvGrpSpPr>
      <p:grpSpPr>
        <a:xfrm>
          <a:off x="0" y="0"/>
          <a:ext cx="0" cy="0"/>
          <a:chOff x="0" y="0"/>
          <a:chExt cx="0" cy="0"/>
        </a:xfrm>
      </p:grpSpPr>
      <p:sp>
        <p:nvSpPr>
          <p:cNvPr id="60" name="Shape 60"/>
          <p:cNvSpPr/>
          <p:nvPr/>
        </p:nvSpPr>
        <p:spPr>
          <a:xfrm flipH="1">
            <a:off x="-688" y="0"/>
            <a:ext cx="4575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4574902"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62" name="Shape 62"/>
          <p:cNvSpPr txBox="1">
            <a:spLocks noGrp="1"/>
          </p:cNvSpPr>
          <p:nvPr>
            <p:ph type="title"/>
          </p:nvPr>
        </p:nvSpPr>
        <p:spPr>
          <a:xfrm>
            <a:off x="511425" y="575500"/>
            <a:ext cx="3517200" cy="973500"/>
          </a:xfrm>
          <a:prstGeom prst="rect">
            <a:avLst/>
          </a:prstGeom>
        </p:spPr>
        <p:txBody>
          <a:bodyPr lIns="91425" tIns="91425" rIns="91425" bIns="91425" anchor="b" anchorCtr="0"/>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a:endParaRPr/>
          </a:p>
        </p:txBody>
      </p:sp>
      <p:sp>
        <p:nvSpPr>
          <p:cNvPr id="63" name="Shape 6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rgbClr val="FFFFFF"/>
                </a:solidFill>
              </a:rPr>
              <a:t>‹#›</a:t>
            </a:fld>
            <a:endParaRPr lang="en">
              <a:solidFill>
                <a:srgbClr val="FFFFFF"/>
              </a:solidFill>
            </a:endParaRPr>
          </a:p>
        </p:txBody>
      </p:sp>
      <p:sp>
        <p:nvSpPr>
          <p:cNvPr id="64" name="Shape 64"/>
          <p:cNvSpPr txBox="1">
            <a:spLocks noGrp="1"/>
          </p:cNvSpPr>
          <p:nvPr>
            <p:ph type="body" idx="1"/>
          </p:nvPr>
        </p:nvSpPr>
        <p:spPr>
          <a:xfrm>
            <a:off x="511425" y="1598600"/>
            <a:ext cx="3517200" cy="29577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5"/>
        <p:cNvGrpSpPr/>
        <p:nvPr/>
      </p:nvGrpSpPr>
      <p:grpSpPr>
        <a:xfrm>
          <a:off x="0" y="0"/>
          <a:ext cx="0" cy="0"/>
          <a:chOff x="0" y="0"/>
          <a:chExt cx="0" cy="0"/>
        </a:xfrm>
      </p:grpSpPr>
      <p:sp>
        <p:nvSpPr>
          <p:cNvPr id="66" name="Shape 6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67" name="Shape 67"/>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8" name="Shape 68"/>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9" name="Shape 69"/>
          <p:cNvSpPr txBox="1">
            <a:spLocks noGrp="1"/>
          </p:cNvSpPr>
          <p:nvPr>
            <p:ph type="body" idx="1"/>
          </p:nvPr>
        </p:nvSpPr>
        <p:spPr>
          <a:xfrm>
            <a:off x="3062199" y="575500"/>
            <a:ext cx="2729999" cy="3981000"/>
          </a:xfrm>
          <a:prstGeom prst="rect">
            <a:avLst/>
          </a:prstGeom>
        </p:spPr>
        <p:txBody>
          <a:bodyPr lIns="91425" tIns="91425" rIns="91425" bIns="91425" anchor="t" anchorCtr="0"/>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a:endParaRPr/>
          </a:p>
        </p:txBody>
      </p:sp>
      <p:sp>
        <p:nvSpPr>
          <p:cNvPr id="70" name="Shape 70"/>
          <p:cNvSpPr txBox="1">
            <a:spLocks noGrp="1"/>
          </p:cNvSpPr>
          <p:nvPr>
            <p:ph type="body" idx="2"/>
          </p:nvPr>
        </p:nvSpPr>
        <p:spPr>
          <a:xfrm>
            <a:off x="5956700" y="575500"/>
            <a:ext cx="2730000" cy="3981000"/>
          </a:xfrm>
          <a:prstGeom prst="rect">
            <a:avLst/>
          </a:prstGeom>
        </p:spPr>
        <p:txBody>
          <a:bodyPr lIns="91425" tIns="91425" rIns="91425" bIns="91425" anchor="t" anchorCtr="0"/>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a:endParaRPr/>
          </a:p>
        </p:txBody>
      </p:sp>
      <p:sp>
        <p:nvSpPr>
          <p:cNvPr id="71" name="Shape 7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0"/>
        <p:cNvGrpSpPr/>
        <p:nvPr/>
      </p:nvGrpSpPr>
      <p:grpSpPr>
        <a:xfrm>
          <a:off x="0" y="0"/>
          <a:ext cx="0" cy="0"/>
          <a:chOff x="0" y="0"/>
          <a:chExt cx="0" cy="0"/>
        </a:xfrm>
      </p:grpSpPr>
      <p:sp>
        <p:nvSpPr>
          <p:cNvPr id="81" name="Shape 8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82" name="Shape 82"/>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3" name="Shape 83"/>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4" name="Shape 8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34450" y="575500"/>
            <a:ext cx="2046300" cy="3981000"/>
          </a:xfrm>
          <a:prstGeom prst="rect">
            <a:avLst/>
          </a:prstGeom>
          <a:noFill/>
          <a:ln>
            <a:noFill/>
          </a:ln>
        </p:spPr>
        <p:txBody>
          <a:bodyPr lIns="91425" tIns="91425" rIns="91425" bIns="91425" anchor="t" anchorCtr="0"/>
          <a:lstStyle>
            <a:lvl1pPr lvl="0">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endParaRPr/>
          </a:p>
        </p:txBody>
      </p:sp>
      <p:sp>
        <p:nvSpPr>
          <p:cNvPr id="7" name="Shape 7"/>
          <p:cNvSpPr txBox="1">
            <a:spLocks noGrp="1"/>
          </p:cNvSpPr>
          <p:nvPr>
            <p:ph type="body" idx="1"/>
          </p:nvPr>
        </p:nvSpPr>
        <p:spPr>
          <a:xfrm>
            <a:off x="3090625" y="575500"/>
            <a:ext cx="5596200" cy="3981000"/>
          </a:xfrm>
          <a:prstGeom prst="rect">
            <a:avLst/>
          </a:prstGeom>
          <a:noFill/>
          <a:ln>
            <a:noFill/>
          </a:ln>
        </p:spPr>
        <p:txBody>
          <a:bodyPr lIns="91425" tIns="91425" rIns="91425" bIns="91425" anchor="t" anchorCtr="0"/>
          <a:lstStyle>
            <a:lvl1pPr lvl="0">
              <a:lnSpc>
                <a:spcPct val="115000"/>
              </a:lnSpc>
              <a:spcBef>
                <a:spcPts val="600"/>
              </a:spcBef>
              <a:buClr>
                <a:srgbClr val="CCCCCC"/>
              </a:buClr>
              <a:buFont typeface="Nunito Sans"/>
              <a:buChar char="▪"/>
              <a:defRPr>
                <a:solidFill>
                  <a:srgbClr val="666666"/>
                </a:solidFill>
                <a:latin typeface="Nunito Sans"/>
                <a:ea typeface="Nunito Sans"/>
                <a:cs typeface="Nunito Sans"/>
                <a:sym typeface="Nunito Sans"/>
              </a:defRPr>
            </a:lvl1pPr>
            <a:lvl2pPr lvl="1">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2pPr>
            <a:lvl3pPr lvl="2">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3pPr>
            <a:lvl4pPr lvl="3">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4pPr>
            <a:lvl5pPr lvl="4">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5pPr>
            <a:lvl6pPr lvl="5">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6pPr>
            <a:lvl7pPr lvl="6">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7pPr>
            <a:lvl8pPr lvl="7">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8pPr>
            <a:lvl9pPr lvl="8">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rgbClr val="CCCCCC"/>
                </a:solidFill>
                <a:latin typeface="Nunito Sans"/>
                <a:ea typeface="Nunito Sans"/>
                <a:cs typeface="Nunito Sans"/>
                <a:sym typeface="Nunito Sans"/>
              </a:rPr>
              <a:t>‹#›</a:t>
            </a:fld>
            <a:endParaRPr lang="en" sz="1000">
              <a:solidFill>
                <a:srgbClr val="CCCCCC"/>
              </a:solidFill>
              <a:latin typeface="Nunito Sans"/>
              <a:ea typeface="Nunito Sans"/>
              <a:cs typeface="Nunito Sans"/>
              <a:sym typeface="Nunito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 id="214748365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f"/><Relationship Id="rId3" Type="http://schemas.openxmlformats.org/officeDocument/2006/relationships/hyperlink" Target="https://www.nature.com/articles/srep4010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journals.plos.org/plosone/article?id=10.1371/journal.pone.007046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ensc.org/mix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mailto:Brian.scheffler@ars.usda.gov" TargetMode="External"/><Relationship Id="rId4" Type="http://schemas.openxmlformats.org/officeDocument/2006/relationships/hyperlink" Target="mailto:Rivers@ars.usda.gov" TargetMode="External"/><Relationship Id="rId5" Type="http://schemas.openxmlformats.org/officeDocument/2006/relationships/hyperlink" Target="mailto:Justin.Vaughn@ars.usda.gov" TargetMode="External"/><Relationship Id="rId6" Type="http://schemas.openxmlformats.org/officeDocument/2006/relationships/hyperlink" Target="mailto:Amanda.Hulse-Kemp@ars.usda.gov" TargetMode="External"/><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 Id="rId3" Type="http://schemas.openxmlformats.org/officeDocument/2006/relationships/image" Target="../media/image1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hyperlink" Target="http://127.0.0.1:805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f"/><Relationship Id="rId3" Type="http://schemas.openxmlformats.org/officeDocument/2006/relationships/hyperlink" Target="https://www.nature.com/nbt/journal/v35/n8/full/nbt.3893.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ncbi.nlm.nih.gov/pmc/articles/PMC497893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usda-ars-gbru.github.io/Microbiome-workshop/tutorials/metagenomics/" TargetMode="External"/><Relationship Id="rId3" Type="http://schemas.openxmlformats.org/officeDocument/2006/relationships/hyperlink" Target="https://usda-ars-gbru.github.io/Microbiome-workshop/tutorials/metagenomics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unsplash.com/photos/RgyPR4AysMA?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 Id="rId5" Type="http://schemas.openxmlformats.org/officeDocument/2006/relationships/hyperlink" Target="https://unsplash.com/photos/3QFQOxGCVmE?utm_source=unsplash&amp;utm_medium=referral&amp;utm_content=creditCopyText" TargetMode="External"/><Relationship Id="rId6" Type="http://schemas.openxmlformats.org/officeDocument/2006/relationships/hyperlink" Target="https://unsplash.com/photos/sChfIBUzWtI?utm_source=unsplash&amp;utm_medium=referral&amp;utm_content=creditCopyText" TargetMode="External"/><Relationship Id="rId1" Type="http://schemas.openxmlformats.org/officeDocument/2006/relationships/slideLayout" Target="../slideLayouts/slideLayout5.xml"/><Relationship Id="rId2" Type="http://schemas.openxmlformats.org/officeDocument/2006/relationships/hyperlink" Target="https://www.flaticon.com/authors/madebyoliv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f"/><Relationship Id="rId3" Type="http://schemas.openxmlformats.org/officeDocument/2006/relationships/hyperlink" Target="https://peerj.com/articles/131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 Id="rId3" Type="http://schemas.openxmlformats.org/officeDocument/2006/relationships/hyperlink" Target="https://peerj.com/articles/116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468925" y="2387250"/>
            <a:ext cx="3892763" cy="2259000"/>
          </a:xfrm>
          <a:prstGeom prst="rect">
            <a:avLst/>
          </a:prstGeom>
        </p:spPr>
        <p:txBody>
          <a:bodyPr lIns="91425" tIns="91425" rIns="91425" bIns="91425" anchor="t" anchorCtr="0">
            <a:noAutofit/>
          </a:bodyPr>
          <a:lstStyle/>
          <a:p>
            <a:pPr lvl="0">
              <a:spcBef>
                <a:spcPts val="0"/>
              </a:spcBef>
              <a:buNone/>
            </a:pPr>
            <a:r>
              <a:rPr lang="en-US" dirty="0" smtClean="0"/>
              <a:t>Metagenome sequencing</a:t>
            </a:r>
            <a:br>
              <a:rPr lang="en-US" dirty="0" smtClean="0"/>
            </a:br>
            <a:r>
              <a:rPr lang="en-US" dirty="0" smtClean="0"/>
              <a:t/>
            </a:r>
            <a:br>
              <a:rPr lang="en-US" dirty="0" smtClean="0"/>
            </a:br>
            <a:r>
              <a:rPr lang="en-US" sz="1800" dirty="0" smtClean="0">
                <a:solidFill>
                  <a:schemeClr val="tx2">
                    <a:lumMod val="75000"/>
                  </a:schemeClr>
                </a:solidFill>
              </a:rPr>
              <a:t>USDA ARS Microbiome Workshop</a:t>
            </a:r>
            <a:br>
              <a:rPr lang="en-US" sz="1800" dirty="0" smtClean="0">
                <a:solidFill>
                  <a:schemeClr val="tx2">
                    <a:lumMod val="75000"/>
                  </a:schemeClr>
                </a:solidFill>
              </a:rPr>
            </a:br>
            <a:r>
              <a:rPr lang="en-US" sz="1800" smtClean="0">
                <a:solidFill>
                  <a:schemeClr val="tx2">
                    <a:lumMod val="75000"/>
                  </a:schemeClr>
                </a:solidFill>
              </a:rPr>
              <a:t>August </a:t>
            </a:r>
            <a:r>
              <a:rPr lang="en-US" sz="1800" smtClean="0">
                <a:solidFill>
                  <a:schemeClr val="tx2">
                    <a:lumMod val="75000"/>
                  </a:schemeClr>
                </a:solidFill>
              </a:rPr>
              <a:t>30</a:t>
            </a:r>
            <a:r>
              <a:rPr lang="en-US" sz="1800" smtClean="0">
                <a:solidFill>
                  <a:schemeClr val="tx2">
                    <a:lumMod val="75000"/>
                  </a:schemeClr>
                </a:solidFill>
              </a:rPr>
              <a:t>, </a:t>
            </a:r>
            <a:r>
              <a:rPr lang="en-US" sz="1800" dirty="0" smtClean="0">
                <a:solidFill>
                  <a:schemeClr val="tx2">
                    <a:lumMod val="75000"/>
                  </a:schemeClr>
                </a:solidFill>
              </a:rPr>
              <a:t>2017</a:t>
            </a:r>
            <a:br>
              <a:rPr lang="en-US" sz="1800" dirty="0" smtClean="0">
                <a:solidFill>
                  <a:schemeClr val="tx2">
                    <a:lumMod val="75000"/>
                  </a:schemeClr>
                </a:solidFill>
              </a:rPr>
            </a:br>
            <a:r>
              <a:rPr lang="en-US" sz="1800" dirty="0" smtClean="0">
                <a:solidFill>
                  <a:schemeClr val="tx2">
                    <a:lumMod val="75000"/>
                  </a:schemeClr>
                </a:solidFill>
              </a:rPr>
              <a:t>Adam R. Rivers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25" y="1439672"/>
            <a:ext cx="650240" cy="65024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annotation and </a:t>
            </a:r>
            <a:r>
              <a:rPr lang="en-US" dirty="0"/>
              <a:t/>
            </a:r>
            <a:br>
              <a:rPr lang="en-US" dirty="0"/>
            </a:br>
            <a:r>
              <a:rPr lang="en-US" dirty="0" smtClean="0"/>
              <a:t>Metabolic </a:t>
            </a:r>
            <a:r>
              <a:rPr lang="en-US" dirty="0" smtClean="0"/>
              <a:t>pathway construction</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pic>
        <p:nvPicPr>
          <p:cNvPr id="5" name="Picture 4"/>
          <p:cNvPicPr>
            <a:picLocks noChangeAspect="1"/>
          </p:cNvPicPr>
          <p:nvPr/>
        </p:nvPicPr>
        <p:blipFill>
          <a:blip r:embed="rId2"/>
          <a:stretch>
            <a:fillRect/>
          </a:stretch>
        </p:blipFill>
        <p:spPr>
          <a:xfrm>
            <a:off x="4378036" y="927596"/>
            <a:ext cx="4596940" cy="4080204"/>
          </a:xfrm>
          <a:prstGeom prst="rect">
            <a:avLst/>
          </a:prstGeom>
        </p:spPr>
      </p:pic>
      <p:sp>
        <p:nvSpPr>
          <p:cNvPr id="6" name="TextBox 5"/>
          <p:cNvSpPr txBox="1"/>
          <p:nvPr/>
        </p:nvSpPr>
        <p:spPr>
          <a:xfrm>
            <a:off x="3084945" y="254991"/>
            <a:ext cx="4738255" cy="523220"/>
          </a:xfrm>
          <a:prstGeom prst="rect">
            <a:avLst/>
          </a:prstGeom>
          <a:noFill/>
        </p:spPr>
        <p:txBody>
          <a:bodyPr wrap="square" rtlCol="0">
            <a:spAutoFit/>
          </a:bodyPr>
          <a:lstStyle/>
          <a:p>
            <a:r>
              <a:rPr lang="en-US"/>
              <a:t>M</a:t>
            </a:r>
            <a:r>
              <a:rPr lang="en-US" smtClean="0"/>
              <a:t>etabolic capacity for </a:t>
            </a:r>
            <a:r>
              <a:rPr lang="en-US"/>
              <a:t>Candidate phyla </a:t>
            </a:r>
            <a:r>
              <a:rPr lang="en-US" smtClean="0"/>
              <a:t>radiation bacterium </a:t>
            </a:r>
            <a:r>
              <a:rPr lang="en-US" b="1" i="1" err="1"/>
              <a:t>Parcunitrobacter</a:t>
            </a:r>
            <a:r>
              <a:rPr lang="en-US" b="1" i="1"/>
              <a:t> </a:t>
            </a:r>
            <a:r>
              <a:rPr lang="en-US" b="1" i="1" err="1"/>
              <a:t>nitroensis</a:t>
            </a:r>
            <a:r>
              <a:rPr lang="en-US" smtClean="0"/>
              <a:t> </a:t>
            </a:r>
            <a:endParaRPr lang="en-US"/>
          </a:p>
        </p:txBody>
      </p:sp>
      <p:sp>
        <p:nvSpPr>
          <p:cNvPr id="7" name="TextBox 6"/>
          <p:cNvSpPr txBox="1"/>
          <p:nvPr/>
        </p:nvSpPr>
        <p:spPr>
          <a:xfrm>
            <a:off x="2844800" y="4664364"/>
            <a:ext cx="1717137" cy="307777"/>
          </a:xfrm>
          <a:prstGeom prst="rect">
            <a:avLst/>
          </a:prstGeom>
          <a:noFill/>
        </p:spPr>
        <p:txBody>
          <a:bodyPr wrap="none" rtlCol="0">
            <a:spAutoFit/>
          </a:bodyPr>
          <a:lstStyle/>
          <a:p>
            <a:r>
              <a:rPr lang="en-US" err="1" smtClean="0">
                <a:hlinkClick r:id="rId3"/>
              </a:rPr>
              <a:t>Castelle</a:t>
            </a:r>
            <a:r>
              <a:rPr lang="en-US" smtClean="0">
                <a:hlinkClick r:id="rId3"/>
              </a:rPr>
              <a:t> et al. 2017</a:t>
            </a:r>
            <a:endParaRPr lang="en-US"/>
          </a:p>
        </p:txBody>
      </p:sp>
    </p:spTree>
    <p:extLst>
      <p:ext uri="{BB962C8B-B14F-4D97-AF65-F5344CB8AC3E}">
        <p14:creationId xmlns:p14="http://schemas.microsoft.com/office/powerpoint/2010/main" val="4868643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Functional </a:t>
            </a:r>
            <a:r>
              <a:rPr lang="en-US"/>
              <a:t>g</a:t>
            </a:r>
            <a:r>
              <a:rPr lang="en-US" smtClean="0"/>
              <a:t>ene phylogeny</a:t>
            </a:r>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7" name="Picture 6"/>
          <p:cNvPicPr>
            <a:picLocks noChangeAspect="1"/>
          </p:cNvPicPr>
          <p:nvPr/>
        </p:nvPicPr>
        <p:blipFill>
          <a:blip r:embed="rId2"/>
          <a:stretch>
            <a:fillRect/>
          </a:stretch>
        </p:blipFill>
        <p:spPr>
          <a:xfrm>
            <a:off x="3736111" y="184727"/>
            <a:ext cx="4208921" cy="4879132"/>
          </a:xfrm>
          <a:prstGeom prst="rect">
            <a:avLst/>
          </a:prstGeom>
        </p:spPr>
      </p:pic>
      <p:sp>
        <p:nvSpPr>
          <p:cNvPr id="8" name="TextBox 7"/>
          <p:cNvSpPr txBox="1"/>
          <p:nvPr/>
        </p:nvSpPr>
        <p:spPr>
          <a:xfrm>
            <a:off x="6918037" y="4792761"/>
            <a:ext cx="1577676" cy="307777"/>
          </a:xfrm>
          <a:prstGeom prst="rect">
            <a:avLst/>
          </a:prstGeom>
          <a:noFill/>
        </p:spPr>
        <p:txBody>
          <a:bodyPr wrap="none" rtlCol="0">
            <a:spAutoFit/>
          </a:bodyPr>
          <a:lstStyle/>
          <a:p>
            <a:r>
              <a:rPr lang="en-US" dirty="0" smtClean="0"/>
              <a:t>Rivers et al. 2013</a:t>
            </a:r>
            <a:endParaRPr lang="en-US" dirty="0"/>
          </a:p>
        </p:txBody>
      </p:sp>
    </p:spTree>
    <p:extLst>
      <p:ext uri="{BB962C8B-B14F-4D97-AF65-F5344CB8AC3E}">
        <p14:creationId xmlns:p14="http://schemas.microsoft.com/office/powerpoint/2010/main" val="311299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49" y="575500"/>
            <a:ext cx="2333260" cy="3981000"/>
          </a:xfrm>
        </p:spPr>
        <p:txBody>
          <a:bodyPr/>
          <a:lstStyle/>
          <a:p>
            <a:r>
              <a:rPr lang="en-US" smtClean="0"/>
              <a:t>Historical reconstruction</a:t>
            </a:r>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7782" y="-264943"/>
            <a:ext cx="4331854" cy="5982166"/>
          </a:xfrm>
          <a:prstGeom prst="rect">
            <a:avLst/>
          </a:prstGeom>
        </p:spPr>
      </p:pic>
      <p:sp>
        <p:nvSpPr>
          <p:cNvPr id="10" name="TextBox 9"/>
          <p:cNvSpPr txBox="1"/>
          <p:nvPr/>
        </p:nvSpPr>
        <p:spPr>
          <a:xfrm>
            <a:off x="234449" y="4638873"/>
            <a:ext cx="2273379" cy="307777"/>
          </a:xfrm>
          <a:prstGeom prst="rect">
            <a:avLst/>
          </a:prstGeom>
          <a:noFill/>
        </p:spPr>
        <p:txBody>
          <a:bodyPr wrap="none" rtlCol="0">
            <a:spAutoFit/>
          </a:bodyPr>
          <a:lstStyle/>
          <a:p>
            <a:r>
              <a:rPr lang="en-US" smtClean="0"/>
              <a:t>(Pedersen et al. In review)</a:t>
            </a:r>
            <a:endParaRPr lang="en-US"/>
          </a:p>
        </p:txBody>
      </p:sp>
    </p:spTree>
    <p:extLst>
      <p:ext uri="{BB962C8B-B14F-4D97-AF65-F5344CB8AC3E}">
        <p14:creationId xmlns:p14="http://schemas.microsoft.com/office/powerpoint/2010/main" val="1731969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49" y="575500"/>
            <a:ext cx="2185477" cy="3981000"/>
          </a:xfrm>
        </p:spPr>
        <p:txBody>
          <a:bodyPr/>
          <a:lstStyle/>
          <a:p>
            <a:r>
              <a:rPr lang="en-US"/>
              <a:t>Historical reconstruction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278" y="0"/>
            <a:ext cx="4602567" cy="5143500"/>
          </a:xfrm>
          <a:prstGeom prst="rect">
            <a:avLst/>
          </a:prstGeom>
        </p:spPr>
      </p:pic>
      <p:sp>
        <p:nvSpPr>
          <p:cNvPr id="6" name="TextBox 5"/>
          <p:cNvSpPr txBox="1"/>
          <p:nvPr/>
        </p:nvSpPr>
        <p:spPr>
          <a:xfrm>
            <a:off x="190497" y="4761445"/>
            <a:ext cx="2273379" cy="307777"/>
          </a:xfrm>
          <a:prstGeom prst="rect">
            <a:avLst/>
          </a:prstGeom>
          <a:noFill/>
        </p:spPr>
        <p:txBody>
          <a:bodyPr wrap="none" rtlCol="0">
            <a:spAutoFit/>
          </a:bodyPr>
          <a:lstStyle/>
          <a:p>
            <a:r>
              <a:rPr lang="en-US" smtClean="0"/>
              <a:t>(Pedersen et al. In review)</a:t>
            </a:r>
            <a:endParaRPr lang="en-US"/>
          </a:p>
        </p:txBody>
      </p:sp>
    </p:spTree>
    <p:extLst>
      <p:ext uri="{BB962C8B-B14F-4D97-AF65-F5344CB8AC3E}">
        <p14:creationId xmlns:p14="http://schemas.microsoft.com/office/powerpoint/2010/main" val="2031712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Population structure</a:t>
            </a:r>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14</a:t>
            </a:fld>
            <a:endParaRPr lang="en"/>
          </a:p>
        </p:txBody>
      </p:sp>
      <p:pic>
        <p:nvPicPr>
          <p:cNvPr id="5" name="Picture 4"/>
          <p:cNvPicPr>
            <a:picLocks noChangeAspect="1"/>
          </p:cNvPicPr>
          <p:nvPr/>
        </p:nvPicPr>
        <p:blipFill>
          <a:blip r:embed="rId2"/>
          <a:stretch>
            <a:fillRect/>
          </a:stretch>
        </p:blipFill>
        <p:spPr>
          <a:xfrm>
            <a:off x="2730142" y="539836"/>
            <a:ext cx="6317165" cy="4016664"/>
          </a:xfrm>
          <a:prstGeom prst="rect">
            <a:avLst/>
          </a:prstGeom>
        </p:spPr>
      </p:pic>
    </p:spTree>
    <p:extLst>
      <p:ext uri="{BB962C8B-B14F-4D97-AF65-F5344CB8AC3E}">
        <p14:creationId xmlns:p14="http://schemas.microsoft.com/office/powerpoint/2010/main" val="1790893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305050"/>
            <a:ext cx="2024100" cy="3678000"/>
          </a:xfrm>
          <a:prstGeom prst="rect">
            <a:avLst/>
          </a:prstGeom>
        </p:spPr>
        <p:txBody>
          <a:bodyPr lIns="91425" tIns="91425" rIns="91425" bIns="91425" anchor="b" anchorCtr="0">
            <a:noAutofit/>
          </a:bodyPr>
          <a:lstStyle/>
          <a:p>
            <a:pPr lvl="0" rtl="0">
              <a:spcBef>
                <a:spcPts val="0"/>
              </a:spcBef>
              <a:buNone/>
            </a:pPr>
            <a:r>
              <a:rPr lang="en-US" sz="4800" b="1"/>
              <a:t>3</a:t>
            </a:r>
            <a:r>
              <a:rPr lang="en" sz="4800" b="1" smtClean="0"/>
              <a:t>.</a:t>
            </a:r>
            <a:endParaRPr lang="en" sz="4800" b="1"/>
          </a:p>
          <a:p>
            <a:pPr lvl="0" rtl="0">
              <a:spcBef>
                <a:spcPts val="0"/>
              </a:spcBef>
              <a:buNone/>
            </a:pPr>
            <a:r>
              <a:rPr lang="en-US" smtClean="0"/>
              <a:t>Field to sequencer</a:t>
            </a:r>
            <a:r>
              <a:rPr lang="en-US"/>
              <a:t> </a:t>
            </a:r>
            <a:r>
              <a:rPr lang="mr-IN" smtClean="0"/>
              <a:t>–</a:t>
            </a:r>
            <a:r>
              <a:rPr lang="en-US" smtClean="0"/>
              <a:t> the nuts and bolts.</a:t>
            </a:r>
            <a:endParaRPr lang="en"/>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r>
              <a:rPr lang="en-US" smtClean="0"/>
              <a:t>Sample preparation and sequencing</a:t>
            </a:r>
            <a:endParaRPr lang="en"/>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15</a:t>
            </a:fld>
            <a:endParaRPr lang="en"/>
          </a:p>
        </p:txBody>
      </p:sp>
      <p:sp>
        <p:nvSpPr>
          <p:cNvPr id="8" name="Shape 176"/>
          <p:cNvSpPr/>
          <p:nvPr/>
        </p:nvSpPr>
        <p:spPr>
          <a:xfrm>
            <a:off x="3311611" y="1950138"/>
            <a:ext cx="4839901" cy="1074500"/>
          </a:xfrm>
          <a:custGeom>
            <a:avLst/>
            <a:gdLst/>
            <a:ahLst/>
            <a:cxnLst/>
            <a:rect l="0" t="0" r="0" b="0"/>
            <a:pathLst>
              <a:path w="238241" h="42980" extrusionOk="0">
                <a:moveTo>
                  <a:pt x="0" y="14049"/>
                </a:moveTo>
                <a:cubicBezTo>
                  <a:pt x="5476" y="8572"/>
                  <a:pt x="13935" y="7254"/>
                  <a:pt x="21126" y="4377"/>
                </a:cubicBezTo>
                <a:cubicBezTo>
                  <a:pt x="34914" y="-1140"/>
                  <a:pt x="51579" y="-1336"/>
                  <a:pt x="65669" y="3359"/>
                </a:cubicBezTo>
                <a:cubicBezTo>
                  <a:pt x="71835" y="5413"/>
                  <a:pt x="79873" y="8507"/>
                  <a:pt x="81450" y="14813"/>
                </a:cubicBezTo>
                <a:cubicBezTo>
                  <a:pt x="82972" y="20904"/>
                  <a:pt x="84782" y="28175"/>
                  <a:pt x="81704" y="33648"/>
                </a:cubicBezTo>
                <a:cubicBezTo>
                  <a:pt x="77323" y="41434"/>
                  <a:pt x="64778" y="44710"/>
                  <a:pt x="56251" y="42047"/>
                </a:cubicBezTo>
                <a:cubicBezTo>
                  <a:pt x="49198" y="39843"/>
                  <a:pt x="46785" y="28699"/>
                  <a:pt x="48107" y="21430"/>
                </a:cubicBezTo>
                <a:cubicBezTo>
                  <a:pt x="48969" y="16684"/>
                  <a:pt x="53053" y="12573"/>
                  <a:pt x="57270" y="10231"/>
                </a:cubicBezTo>
                <a:cubicBezTo>
                  <a:pt x="87006" y="-6292"/>
                  <a:pt x="121672" y="33364"/>
                  <a:pt x="155264" y="38739"/>
                </a:cubicBezTo>
                <a:cubicBezTo>
                  <a:pt x="174114" y="41754"/>
                  <a:pt x="194149" y="44396"/>
                  <a:pt x="212533" y="39248"/>
                </a:cubicBezTo>
                <a:cubicBezTo>
                  <a:pt x="225473" y="35624"/>
                  <a:pt x="238241" y="21632"/>
                  <a:pt x="238241" y="8195"/>
                </a:cubicBezTo>
              </a:path>
            </a:pathLst>
          </a:custGeom>
          <a:noFill/>
          <a:ln w="9525" cap="flat" cmpd="sng">
            <a:solidFill>
              <a:srgbClr val="FFFFFF"/>
            </a:solidFill>
            <a:prstDash val="dash"/>
            <a:round/>
            <a:headEnd type="none" w="lg" len="lg"/>
            <a:tailEnd type="none" w="lg" len="lg"/>
          </a:ln>
        </p:spPr>
      </p:sp>
      <p:grpSp>
        <p:nvGrpSpPr>
          <p:cNvPr id="14" name="Shape 889"/>
          <p:cNvGrpSpPr/>
          <p:nvPr/>
        </p:nvGrpSpPr>
        <p:grpSpPr>
          <a:xfrm>
            <a:off x="2708759" y="1753385"/>
            <a:ext cx="911133" cy="1174132"/>
            <a:chOff x="2635450" y="4321225"/>
            <a:chExt cx="368400" cy="466425"/>
          </a:xfrm>
        </p:grpSpPr>
        <p:sp>
          <p:nvSpPr>
            <p:cNvPr id="15" name="Shape 890"/>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891"/>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892"/>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893"/>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894"/>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895"/>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392" y="1371426"/>
            <a:ext cx="650240" cy="650240"/>
          </a:xfrm>
          <a:prstGeom prst="rect">
            <a:avLst/>
          </a:prstGeom>
        </p:spPr>
      </p:pic>
    </p:spTree>
    <p:extLst>
      <p:ext uri="{BB962C8B-B14F-4D97-AF65-F5344CB8AC3E}">
        <p14:creationId xmlns:p14="http://schemas.microsoft.com/office/powerpoint/2010/main" val="6341151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Collect DNA</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16</a:t>
            </a:fld>
            <a:endParaRPr lang="en"/>
          </a:p>
        </p:txBody>
      </p:sp>
      <p:sp>
        <p:nvSpPr>
          <p:cNvPr id="4" name="TextBox 3"/>
          <p:cNvSpPr txBox="1"/>
          <p:nvPr/>
        </p:nvSpPr>
        <p:spPr>
          <a:xfrm>
            <a:off x="3548719" y="481610"/>
            <a:ext cx="4609070" cy="738664"/>
          </a:xfrm>
          <a:prstGeom prst="rect">
            <a:avLst/>
          </a:prstGeom>
          <a:noFill/>
        </p:spPr>
        <p:txBody>
          <a:bodyPr wrap="square" rtlCol="0">
            <a:spAutoFit/>
          </a:bodyPr>
          <a:lstStyle/>
          <a:p>
            <a:r>
              <a:rPr lang="en-US" smtClean="0">
                <a:latin typeface="Nunito Sans" charset="0"/>
                <a:ea typeface="Nunito Sans" charset="0"/>
                <a:cs typeface="Nunito Sans" charset="0"/>
              </a:rPr>
              <a:t>Metagenome DNA sampling is more forgiving than RNA sampling but care must be taken to prevent degradation, especially for long read technologies.</a:t>
            </a:r>
          </a:p>
        </p:txBody>
      </p:sp>
      <p:grpSp>
        <p:nvGrpSpPr>
          <p:cNvPr id="5" name="Shape 812"/>
          <p:cNvGrpSpPr/>
          <p:nvPr/>
        </p:nvGrpSpPr>
        <p:grpSpPr>
          <a:xfrm>
            <a:off x="6566234" y="1483833"/>
            <a:ext cx="1244571" cy="1244571"/>
            <a:chOff x="6649150" y="309350"/>
            <a:chExt cx="395800" cy="395800"/>
          </a:xfrm>
        </p:grpSpPr>
        <p:sp>
          <p:nvSpPr>
            <p:cNvPr id="6" name="Shape 813"/>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7" name="Shape 814"/>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8" name="Shape 815"/>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9" name="Shape 816"/>
            <p:cNvSpPr/>
            <p:nvPr/>
          </p:nvSpPr>
          <p:spPr>
            <a:xfrm>
              <a:off x="6847025" y="333700"/>
              <a:ext cx="25" cy="29250"/>
            </a:xfrm>
            <a:custGeom>
              <a:avLst/>
              <a:gdLst/>
              <a:ahLst/>
              <a:cxnLst/>
              <a:rect l="0" t="0" r="0" b="0"/>
              <a:pathLst>
                <a:path w="1" h="1170" fill="none" extrusionOk="0">
                  <a:moveTo>
                    <a:pt x="1" y="1170"/>
                  </a:moveTo>
                  <a:lnTo>
                    <a:pt x="1"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0" name="Shape 817"/>
            <p:cNvSpPr/>
            <p:nvPr/>
          </p:nvSpPr>
          <p:spPr>
            <a:xfrm>
              <a:off x="6760575" y="356850"/>
              <a:ext cx="25" cy="25"/>
            </a:xfrm>
            <a:custGeom>
              <a:avLst/>
              <a:gdLst/>
              <a:ahLst/>
              <a:cxnLst/>
              <a:rect l="0" t="0" r="0" b="0"/>
              <a:pathLst>
                <a:path w="1" h="1" fill="none" extrusionOk="0">
                  <a:moveTo>
                    <a:pt x="1" y="0"/>
                  </a:moveTo>
                  <a:lnTo>
                    <a:pt x="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1" name="Shape 818"/>
            <p:cNvSpPr/>
            <p:nvPr/>
          </p:nvSpPr>
          <p:spPr>
            <a:xfrm>
              <a:off x="6760575" y="356850"/>
              <a:ext cx="14025" cy="24975"/>
            </a:xfrm>
            <a:custGeom>
              <a:avLst/>
              <a:gdLst/>
              <a:ahLst/>
              <a:cxnLst/>
              <a:rect l="0" t="0" r="0" b="0"/>
              <a:pathLst>
                <a:path w="561" h="999" fill="none" extrusionOk="0">
                  <a:moveTo>
                    <a:pt x="1" y="0"/>
                  </a:moveTo>
                  <a:lnTo>
                    <a:pt x="561" y="999"/>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2" name="Shape 819"/>
            <p:cNvSpPr/>
            <p:nvPr/>
          </p:nvSpPr>
          <p:spPr>
            <a:xfrm>
              <a:off x="6696650" y="420775"/>
              <a:ext cx="25" cy="25"/>
            </a:xfrm>
            <a:custGeom>
              <a:avLst/>
              <a:gdLst/>
              <a:ahLst/>
              <a:cxnLst/>
              <a:rect l="0" t="0" r="0" b="0"/>
              <a:pathLst>
                <a:path w="1" h="1" fill="none" extrusionOk="0">
                  <a:moveTo>
                    <a:pt x="0"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3" name="Shape 820"/>
            <p:cNvSpPr/>
            <p:nvPr/>
          </p:nvSpPr>
          <p:spPr>
            <a:xfrm>
              <a:off x="6696650" y="420775"/>
              <a:ext cx="24975" cy="14025"/>
            </a:xfrm>
            <a:custGeom>
              <a:avLst/>
              <a:gdLst/>
              <a:ahLst/>
              <a:cxnLst/>
              <a:rect l="0" t="0" r="0" b="0"/>
              <a:pathLst>
                <a:path w="999" h="561" fill="none" extrusionOk="0">
                  <a:moveTo>
                    <a:pt x="0" y="0"/>
                  </a:moveTo>
                  <a:lnTo>
                    <a:pt x="999" y="56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4" name="Shape 821"/>
            <p:cNvSpPr/>
            <p:nvPr/>
          </p:nvSpPr>
          <p:spPr>
            <a:xfrm>
              <a:off x="6673500" y="507225"/>
              <a:ext cx="29250" cy="25"/>
            </a:xfrm>
            <a:custGeom>
              <a:avLst/>
              <a:gdLst/>
              <a:ahLst/>
              <a:cxnLst/>
              <a:rect l="0" t="0" r="0" b="0"/>
              <a:pathLst>
                <a:path w="1170" h="1" fill="none" extrusionOk="0">
                  <a:moveTo>
                    <a:pt x="1" y="1"/>
                  </a:moveTo>
                  <a:lnTo>
                    <a:pt x="117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5" name="Shape 822"/>
            <p:cNvSpPr/>
            <p:nvPr/>
          </p:nvSpPr>
          <p:spPr>
            <a:xfrm>
              <a:off x="6696650" y="593700"/>
              <a:ext cx="25" cy="25"/>
            </a:xfrm>
            <a:custGeom>
              <a:avLst/>
              <a:gdLst/>
              <a:ahLst/>
              <a:cxnLst/>
              <a:rect l="0" t="0" r="0" b="0"/>
              <a:pathLst>
                <a:path w="1" h="1" fill="none" extrusionOk="0">
                  <a:moveTo>
                    <a:pt x="0"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6" name="Shape 823"/>
            <p:cNvSpPr/>
            <p:nvPr/>
          </p:nvSpPr>
          <p:spPr>
            <a:xfrm>
              <a:off x="6696650" y="579700"/>
              <a:ext cx="24975" cy="14025"/>
            </a:xfrm>
            <a:custGeom>
              <a:avLst/>
              <a:gdLst/>
              <a:ahLst/>
              <a:cxnLst/>
              <a:rect l="0" t="0" r="0" b="0"/>
              <a:pathLst>
                <a:path w="999" h="561" fill="none" extrusionOk="0">
                  <a:moveTo>
                    <a:pt x="0" y="560"/>
                  </a:moveTo>
                  <a:lnTo>
                    <a:pt x="999"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7" name="Shape 824"/>
            <p:cNvSpPr/>
            <p:nvPr/>
          </p:nvSpPr>
          <p:spPr>
            <a:xfrm>
              <a:off x="6760575" y="632675"/>
              <a:ext cx="14025" cy="24975"/>
            </a:xfrm>
            <a:custGeom>
              <a:avLst/>
              <a:gdLst/>
              <a:ahLst/>
              <a:cxnLst/>
              <a:rect l="0" t="0" r="0" b="0"/>
              <a:pathLst>
                <a:path w="561" h="999" fill="none" extrusionOk="0">
                  <a:moveTo>
                    <a:pt x="1" y="999"/>
                  </a:moveTo>
                  <a:lnTo>
                    <a:pt x="56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8" name="Shape 825"/>
            <p:cNvSpPr/>
            <p:nvPr/>
          </p:nvSpPr>
          <p:spPr>
            <a:xfrm>
              <a:off x="6760575" y="657625"/>
              <a:ext cx="25" cy="25"/>
            </a:xfrm>
            <a:custGeom>
              <a:avLst/>
              <a:gdLst/>
              <a:ahLst/>
              <a:cxnLst/>
              <a:rect l="0" t="0" r="0" b="0"/>
              <a:pathLst>
                <a:path w="1" h="1" fill="none" extrusionOk="0">
                  <a:moveTo>
                    <a:pt x="1" y="1"/>
                  </a:moveTo>
                  <a:lnTo>
                    <a:pt x="1"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9" name="Shape 826"/>
            <p:cNvSpPr/>
            <p:nvPr/>
          </p:nvSpPr>
          <p:spPr>
            <a:xfrm>
              <a:off x="6847025" y="651550"/>
              <a:ext cx="25" cy="29250"/>
            </a:xfrm>
            <a:custGeom>
              <a:avLst/>
              <a:gdLst/>
              <a:ahLst/>
              <a:cxnLst/>
              <a:rect l="0" t="0" r="0" b="0"/>
              <a:pathLst>
                <a:path w="1" h="1170" fill="none" extrusionOk="0">
                  <a:moveTo>
                    <a:pt x="1" y="0"/>
                  </a:moveTo>
                  <a:lnTo>
                    <a:pt x="1" y="1169"/>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0" name="Shape 827"/>
            <p:cNvSpPr/>
            <p:nvPr/>
          </p:nvSpPr>
          <p:spPr>
            <a:xfrm>
              <a:off x="6919500" y="632675"/>
              <a:ext cx="14025" cy="24975"/>
            </a:xfrm>
            <a:custGeom>
              <a:avLst/>
              <a:gdLst/>
              <a:ahLst/>
              <a:cxnLst/>
              <a:rect l="0" t="0" r="0" b="0"/>
              <a:pathLst>
                <a:path w="561" h="999" fill="none" extrusionOk="0">
                  <a:moveTo>
                    <a:pt x="560" y="999"/>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1" name="Shape 828"/>
            <p:cNvSpPr/>
            <p:nvPr/>
          </p:nvSpPr>
          <p:spPr>
            <a:xfrm>
              <a:off x="6933500" y="657625"/>
              <a:ext cx="25" cy="25"/>
            </a:xfrm>
            <a:custGeom>
              <a:avLst/>
              <a:gdLst/>
              <a:ahLst/>
              <a:cxnLst/>
              <a:rect l="0" t="0" r="0" b="0"/>
              <a:pathLst>
                <a:path w="1" h="1" fill="none" extrusionOk="0">
                  <a:moveTo>
                    <a:pt x="0"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2" name="Shape 829"/>
            <p:cNvSpPr/>
            <p:nvPr/>
          </p:nvSpPr>
          <p:spPr>
            <a:xfrm>
              <a:off x="6972475" y="579700"/>
              <a:ext cx="24975" cy="14025"/>
            </a:xfrm>
            <a:custGeom>
              <a:avLst/>
              <a:gdLst/>
              <a:ahLst/>
              <a:cxnLst/>
              <a:rect l="0" t="0" r="0" b="0"/>
              <a:pathLst>
                <a:path w="999" h="561" fill="none" extrusionOk="0">
                  <a:moveTo>
                    <a:pt x="999" y="56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3" name="Shape 830"/>
            <p:cNvSpPr/>
            <p:nvPr/>
          </p:nvSpPr>
          <p:spPr>
            <a:xfrm>
              <a:off x="6997425" y="593700"/>
              <a:ext cx="25" cy="25"/>
            </a:xfrm>
            <a:custGeom>
              <a:avLst/>
              <a:gdLst/>
              <a:ahLst/>
              <a:cxnLst/>
              <a:rect l="0" t="0" r="0" b="0"/>
              <a:pathLst>
                <a:path w="1" h="1" fill="none" extrusionOk="0">
                  <a:moveTo>
                    <a:pt x="1" y="0"/>
                  </a:moveTo>
                  <a:lnTo>
                    <a:pt x="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4" name="Shape 831"/>
            <p:cNvSpPr/>
            <p:nvPr/>
          </p:nvSpPr>
          <p:spPr>
            <a:xfrm>
              <a:off x="6991350" y="507225"/>
              <a:ext cx="29250" cy="25"/>
            </a:xfrm>
            <a:custGeom>
              <a:avLst/>
              <a:gdLst/>
              <a:ahLst/>
              <a:cxnLst/>
              <a:rect l="0" t="0" r="0" b="0"/>
              <a:pathLst>
                <a:path w="1170" h="1" fill="none" extrusionOk="0">
                  <a:moveTo>
                    <a:pt x="1169"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5" name="Shape 832"/>
            <p:cNvSpPr/>
            <p:nvPr/>
          </p:nvSpPr>
          <p:spPr>
            <a:xfrm>
              <a:off x="6972475" y="420775"/>
              <a:ext cx="24975" cy="14025"/>
            </a:xfrm>
            <a:custGeom>
              <a:avLst/>
              <a:gdLst/>
              <a:ahLst/>
              <a:cxnLst/>
              <a:rect l="0" t="0" r="0" b="0"/>
              <a:pathLst>
                <a:path w="999" h="561" fill="none" extrusionOk="0">
                  <a:moveTo>
                    <a:pt x="0" y="561"/>
                  </a:moveTo>
                  <a:lnTo>
                    <a:pt x="999"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6" name="Shape 833"/>
            <p:cNvSpPr/>
            <p:nvPr/>
          </p:nvSpPr>
          <p:spPr>
            <a:xfrm>
              <a:off x="6997425" y="420775"/>
              <a:ext cx="25" cy="25"/>
            </a:xfrm>
            <a:custGeom>
              <a:avLst/>
              <a:gdLst/>
              <a:ahLst/>
              <a:cxnLst/>
              <a:rect l="0" t="0" r="0" b="0"/>
              <a:pathLst>
                <a:path w="1" h="1" fill="none" extrusionOk="0">
                  <a:moveTo>
                    <a:pt x="1" y="0"/>
                  </a:moveTo>
                  <a:lnTo>
                    <a:pt x="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7" name="Shape 834"/>
            <p:cNvSpPr/>
            <p:nvPr/>
          </p:nvSpPr>
          <p:spPr>
            <a:xfrm>
              <a:off x="6919500" y="356850"/>
              <a:ext cx="14025" cy="24975"/>
            </a:xfrm>
            <a:custGeom>
              <a:avLst/>
              <a:gdLst/>
              <a:ahLst/>
              <a:cxnLst/>
              <a:rect l="0" t="0" r="0" b="0"/>
              <a:pathLst>
                <a:path w="561" h="999" fill="none" extrusionOk="0">
                  <a:moveTo>
                    <a:pt x="560" y="0"/>
                  </a:moveTo>
                  <a:lnTo>
                    <a:pt x="0" y="999"/>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8" name="Shape 835"/>
            <p:cNvSpPr/>
            <p:nvPr/>
          </p:nvSpPr>
          <p:spPr>
            <a:xfrm>
              <a:off x="6933500" y="356850"/>
              <a:ext cx="25" cy="25"/>
            </a:xfrm>
            <a:custGeom>
              <a:avLst/>
              <a:gdLst/>
              <a:ahLst/>
              <a:cxnLst/>
              <a:rect l="0" t="0" r="0" b="0"/>
              <a:pathLst>
                <a:path w="1" h="1" fill="none" extrusionOk="0">
                  <a:moveTo>
                    <a:pt x="0"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grpSp>
      <p:sp>
        <p:nvSpPr>
          <p:cNvPr id="29" name="TextBox 28"/>
          <p:cNvSpPr txBox="1"/>
          <p:nvPr/>
        </p:nvSpPr>
        <p:spPr>
          <a:xfrm>
            <a:off x="3919889" y="2981004"/>
            <a:ext cx="1656223" cy="738664"/>
          </a:xfrm>
          <a:prstGeom prst="rect">
            <a:avLst/>
          </a:prstGeom>
          <a:noFill/>
        </p:spPr>
        <p:txBody>
          <a:bodyPr wrap="none" rtlCol="0">
            <a:spAutoFit/>
          </a:bodyPr>
          <a:lstStyle/>
          <a:p>
            <a:r>
              <a:rPr lang="en-US" smtClean="0"/>
              <a:t>4ºC Short-term</a:t>
            </a:r>
          </a:p>
          <a:p>
            <a:r>
              <a:rPr lang="en-US" smtClean="0"/>
              <a:t>-20ºC Long-term</a:t>
            </a:r>
          </a:p>
          <a:p>
            <a:r>
              <a:rPr lang="en-US" smtClean="0">
                <a:hlinkClick r:id="rId2"/>
              </a:rPr>
              <a:t>(Rubin et al. 2013)</a:t>
            </a:r>
            <a:endParaRPr lang="en-US"/>
          </a:p>
        </p:txBody>
      </p:sp>
      <p:grpSp>
        <p:nvGrpSpPr>
          <p:cNvPr id="30" name="Shape 643"/>
          <p:cNvGrpSpPr/>
          <p:nvPr/>
        </p:nvGrpSpPr>
        <p:grpSpPr>
          <a:xfrm>
            <a:off x="4483511" y="1375900"/>
            <a:ext cx="400740" cy="1460439"/>
            <a:chOff x="732125" y="2958550"/>
            <a:chExt cx="130325" cy="474950"/>
          </a:xfrm>
        </p:grpSpPr>
        <p:sp>
          <p:nvSpPr>
            <p:cNvPr id="31" name="Shape 644"/>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645"/>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646"/>
            <p:cNvSpPr/>
            <p:nvPr/>
          </p:nvSpPr>
          <p:spPr>
            <a:xfrm>
              <a:off x="802750" y="3129050"/>
              <a:ext cx="13425" cy="25"/>
            </a:xfrm>
            <a:custGeom>
              <a:avLst/>
              <a:gdLst/>
              <a:ahLst/>
              <a:cxnLst/>
              <a:rect l="0" t="0" r="0" b="0"/>
              <a:pathLst>
                <a:path w="537" h="1" fill="none" extrusionOk="0">
                  <a:moveTo>
                    <a:pt x="536"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647"/>
            <p:cNvSpPr/>
            <p:nvPr/>
          </p:nvSpPr>
          <p:spPr>
            <a:xfrm>
              <a:off x="802750" y="3162525"/>
              <a:ext cx="13425" cy="25"/>
            </a:xfrm>
            <a:custGeom>
              <a:avLst/>
              <a:gdLst/>
              <a:ahLst/>
              <a:cxnLst/>
              <a:rect l="0" t="0" r="0" b="0"/>
              <a:pathLst>
                <a:path w="537" h="1" fill="none" extrusionOk="0">
                  <a:moveTo>
                    <a:pt x="536"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648"/>
            <p:cNvSpPr/>
            <p:nvPr/>
          </p:nvSpPr>
          <p:spPr>
            <a:xfrm>
              <a:off x="802750" y="3196025"/>
              <a:ext cx="13425" cy="25"/>
            </a:xfrm>
            <a:custGeom>
              <a:avLst/>
              <a:gdLst/>
              <a:ahLst/>
              <a:cxnLst/>
              <a:rect l="0" t="0" r="0" b="0"/>
              <a:pathLst>
                <a:path w="537" h="1" fill="none" extrusionOk="0">
                  <a:moveTo>
                    <a:pt x="536"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649"/>
            <p:cNvSpPr/>
            <p:nvPr/>
          </p:nvSpPr>
          <p:spPr>
            <a:xfrm>
              <a:off x="802750" y="3229500"/>
              <a:ext cx="13425" cy="25"/>
            </a:xfrm>
            <a:custGeom>
              <a:avLst/>
              <a:gdLst/>
              <a:ahLst/>
              <a:cxnLst/>
              <a:rect l="0" t="0" r="0" b="0"/>
              <a:pathLst>
                <a:path w="537" h="1" fill="none" extrusionOk="0">
                  <a:moveTo>
                    <a:pt x="536"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650"/>
            <p:cNvSpPr/>
            <p:nvPr/>
          </p:nvSpPr>
          <p:spPr>
            <a:xfrm>
              <a:off x="802750" y="3263000"/>
              <a:ext cx="13425" cy="25"/>
            </a:xfrm>
            <a:custGeom>
              <a:avLst/>
              <a:gdLst/>
              <a:ahLst/>
              <a:cxnLst/>
              <a:rect l="0" t="0" r="0" b="0"/>
              <a:pathLst>
                <a:path w="537" h="1" fill="none" extrusionOk="0">
                  <a:moveTo>
                    <a:pt x="536"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651"/>
            <p:cNvSpPr/>
            <p:nvPr/>
          </p:nvSpPr>
          <p:spPr>
            <a:xfrm>
              <a:off x="802750" y="3296475"/>
              <a:ext cx="13425" cy="25"/>
            </a:xfrm>
            <a:custGeom>
              <a:avLst/>
              <a:gdLst/>
              <a:ahLst/>
              <a:cxnLst/>
              <a:rect l="0" t="0" r="0" b="0"/>
              <a:pathLst>
                <a:path w="537" h="1" fill="none" extrusionOk="0">
                  <a:moveTo>
                    <a:pt x="536"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9" name="TextBox 38"/>
          <p:cNvSpPr txBox="1"/>
          <p:nvPr/>
        </p:nvSpPr>
        <p:spPr>
          <a:xfrm>
            <a:off x="6424450" y="2983015"/>
            <a:ext cx="2374368" cy="738664"/>
          </a:xfrm>
          <a:prstGeom prst="rect">
            <a:avLst/>
          </a:prstGeom>
          <a:noFill/>
        </p:spPr>
        <p:txBody>
          <a:bodyPr wrap="none" rtlCol="0">
            <a:spAutoFit/>
          </a:bodyPr>
          <a:lstStyle/>
          <a:p>
            <a:r>
              <a:rPr lang="en-US" smtClean="0"/>
              <a:t>Collect and store</a:t>
            </a:r>
          </a:p>
          <a:p>
            <a:r>
              <a:rPr lang="en-US" smtClean="0"/>
              <a:t> within 1 hour</a:t>
            </a:r>
          </a:p>
          <a:p>
            <a:r>
              <a:rPr lang="en-US" smtClean="0"/>
              <a:t>Extract as soon as practical</a:t>
            </a:r>
            <a:endParaRPr lang="en-US"/>
          </a:p>
        </p:txBody>
      </p:sp>
      <p:sp>
        <p:nvSpPr>
          <p:cNvPr id="40" name="TextBox 39"/>
          <p:cNvSpPr txBox="1"/>
          <p:nvPr/>
        </p:nvSpPr>
        <p:spPr>
          <a:xfrm>
            <a:off x="3748253" y="4090738"/>
            <a:ext cx="4609070" cy="738664"/>
          </a:xfrm>
          <a:prstGeom prst="rect">
            <a:avLst/>
          </a:prstGeom>
          <a:noFill/>
        </p:spPr>
        <p:txBody>
          <a:bodyPr wrap="square" rtlCol="0">
            <a:spAutoFit/>
          </a:bodyPr>
          <a:lstStyle/>
          <a:p>
            <a:r>
              <a:rPr lang="en-US" smtClean="0">
                <a:latin typeface="Nunito Sans" charset="0"/>
                <a:ea typeface="Nunito Sans" charset="0"/>
                <a:cs typeface="Nunito Sans" charset="0"/>
              </a:rPr>
              <a:t>Consider collecting RNA and storing it in </a:t>
            </a:r>
            <a:r>
              <a:rPr lang="en-US" err="1" smtClean="0">
                <a:latin typeface="Nunito Sans" charset="0"/>
                <a:ea typeface="Nunito Sans" charset="0"/>
                <a:cs typeface="Nunito Sans" charset="0"/>
              </a:rPr>
              <a:t>RNAlater</a:t>
            </a:r>
            <a:r>
              <a:rPr lang="en-US" smtClean="0">
                <a:latin typeface="Nunito Sans" charset="0"/>
                <a:ea typeface="Nunito Sans" charset="0"/>
                <a:cs typeface="Nunito Sans" charset="0"/>
              </a:rPr>
              <a:t> (saturated </a:t>
            </a:r>
            <a:r>
              <a:rPr lang="en-US">
                <a:latin typeface="Nunito Sans" charset="0"/>
                <a:ea typeface="Nunito Sans" charset="0"/>
                <a:cs typeface="Nunito Sans" charset="0"/>
              </a:rPr>
              <a:t>a</a:t>
            </a:r>
            <a:r>
              <a:rPr lang="en-US" smtClean="0">
                <a:latin typeface="Nunito Sans" charset="0"/>
                <a:ea typeface="Nunito Sans" charset="0"/>
                <a:cs typeface="Nunito Sans" charset="0"/>
              </a:rPr>
              <a:t>mmonium </a:t>
            </a:r>
            <a:r>
              <a:rPr lang="en-US">
                <a:latin typeface="Nunito Sans" charset="0"/>
                <a:ea typeface="Nunito Sans" charset="0"/>
                <a:cs typeface="Nunito Sans" charset="0"/>
              </a:rPr>
              <a:t>s</a:t>
            </a:r>
            <a:r>
              <a:rPr lang="en-US" smtClean="0">
                <a:latin typeface="Nunito Sans" charset="0"/>
                <a:ea typeface="Nunito Sans" charset="0"/>
                <a:cs typeface="Nunito Sans" charset="0"/>
              </a:rPr>
              <a:t>ulfate) at 4ºC until extraction. </a:t>
            </a:r>
            <a:r>
              <a:rPr lang="en-US" err="1" smtClean="0">
                <a:latin typeface="Nunito Sans" charset="0"/>
                <a:ea typeface="Nunito Sans" charset="0"/>
                <a:cs typeface="Nunito Sans" charset="0"/>
              </a:rPr>
              <a:t>Metatransctiptomics</a:t>
            </a:r>
            <a:r>
              <a:rPr lang="en-US">
                <a:latin typeface="Nunito Sans" charset="0"/>
                <a:ea typeface="Nunito Sans" charset="0"/>
                <a:cs typeface="Nunito Sans" charset="0"/>
              </a:rPr>
              <a:t> </a:t>
            </a:r>
            <a:r>
              <a:rPr lang="en-US" smtClean="0">
                <a:latin typeface="Nunito Sans" charset="0"/>
                <a:ea typeface="Nunito Sans" charset="0"/>
                <a:cs typeface="Nunito Sans" charset="0"/>
              </a:rPr>
              <a:t>can answer new questions.</a:t>
            </a:r>
          </a:p>
        </p:txBody>
      </p:sp>
    </p:spTree>
    <p:extLst>
      <p:ext uri="{BB962C8B-B14F-4D97-AF65-F5344CB8AC3E}">
        <p14:creationId xmlns:p14="http://schemas.microsoft.com/office/powerpoint/2010/main" val="3245141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Collect Metadata</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sp>
        <p:nvSpPr>
          <p:cNvPr id="4" name="TextBox 3"/>
          <p:cNvSpPr txBox="1"/>
          <p:nvPr/>
        </p:nvSpPr>
        <p:spPr>
          <a:xfrm>
            <a:off x="3728440" y="575500"/>
            <a:ext cx="4397466" cy="954107"/>
          </a:xfrm>
          <a:prstGeom prst="rect">
            <a:avLst/>
          </a:prstGeom>
          <a:noFill/>
        </p:spPr>
        <p:txBody>
          <a:bodyPr wrap="square" rtlCol="0">
            <a:spAutoFit/>
          </a:bodyPr>
          <a:lstStyle/>
          <a:p>
            <a:r>
              <a:rPr lang="en-US" sz="2000" i="1" smtClean="0">
                <a:solidFill>
                  <a:schemeClr val="bg2"/>
                </a:solidFill>
                <a:latin typeface="Nunito Sans Light" charset="0"/>
                <a:ea typeface="Nunito Sans Light" charset="0"/>
                <a:cs typeface="Nunito Sans Light" charset="0"/>
              </a:rPr>
              <a:t>“There </a:t>
            </a:r>
            <a:r>
              <a:rPr lang="en-US" sz="2000" i="1">
                <a:solidFill>
                  <a:schemeClr val="bg2"/>
                </a:solidFill>
                <a:latin typeface="Nunito Sans Light" charset="0"/>
                <a:ea typeface="Nunito Sans Light" charset="0"/>
                <a:cs typeface="Nunito Sans Light" charset="0"/>
              </a:rPr>
              <a:t>is no such thing as metadata, everything is data</a:t>
            </a:r>
            <a:r>
              <a:rPr lang="en-US" sz="2000" i="1" smtClean="0">
                <a:solidFill>
                  <a:schemeClr val="bg2"/>
                </a:solidFill>
                <a:latin typeface="Nunito Sans Light" charset="0"/>
                <a:ea typeface="Nunito Sans Light" charset="0"/>
                <a:cs typeface="Nunito Sans Light" charset="0"/>
              </a:rPr>
              <a:t>.”</a:t>
            </a:r>
          </a:p>
          <a:p>
            <a:r>
              <a:rPr lang="en-US" sz="1600" i="1" smtClean="0">
                <a:solidFill>
                  <a:schemeClr val="bg2"/>
                </a:solidFill>
                <a:latin typeface="Nunito Sans Light" charset="0"/>
                <a:ea typeface="Nunito Sans Light" charset="0"/>
                <a:cs typeface="Nunito Sans Light" charset="0"/>
              </a:rPr>
              <a:t>- Susan Holmes</a:t>
            </a:r>
            <a:endParaRPr lang="en-US" sz="1600" i="1">
              <a:solidFill>
                <a:schemeClr val="bg2"/>
              </a:solidFill>
              <a:latin typeface="Nunito Sans Light" charset="0"/>
              <a:ea typeface="Nunito Sans Light" charset="0"/>
              <a:cs typeface="Nunito Sans Light" charset="0"/>
            </a:endParaRPr>
          </a:p>
        </p:txBody>
      </p:sp>
      <p:sp>
        <p:nvSpPr>
          <p:cNvPr id="5" name="TextBox 4"/>
          <p:cNvSpPr txBox="1"/>
          <p:nvPr/>
        </p:nvSpPr>
        <p:spPr>
          <a:xfrm>
            <a:off x="3346515" y="1932495"/>
            <a:ext cx="5210268" cy="1815882"/>
          </a:xfrm>
          <a:prstGeom prst="rect">
            <a:avLst/>
          </a:prstGeom>
          <a:noFill/>
        </p:spPr>
        <p:txBody>
          <a:bodyPr wrap="square" rtlCol="0">
            <a:spAutoFit/>
          </a:bodyPr>
          <a:lstStyle/>
          <a:p>
            <a:pPr marL="285750" indent="-285750">
              <a:buFont typeface="Arial" charset="0"/>
              <a:buChar char="•"/>
            </a:pPr>
            <a:r>
              <a:rPr lang="en-US" smtClean="0">
                <a:solidFill>
                  <a:schemeClr val="bg2"/>
                </a:solidFill>
                <a:latin typeface="Nunito Sans" charset="0"/>
                <a:ea typeface="Nunito Sans" charset="0"/>
                <a:cs typeface="Nunito Sans" charset="0"/>
              </a:rPr>
              <a:t>Sample collection is the time to record environmental data</a:t>
            </a:r>
          </a:p>
          <a:p>
            <a:pPr marL="285750" indent="-285750">
              <a:buFont typeface="Arial" charset="0"/>
              <a:buChar char="•"/>
            </a:pPr>
            <a:endParaRPr lang="en-US" smtClean="0">
              <a:solidFill>
                <a:schemeClr val="bg2"/>
              </a:solidFill>
              <a:latin typeface="Nunito Sans" charset="0"/>
              <a:ea typeface="Nunito Sans" charset="0"/>
              <a:cs typeface="Nunito Sans" charset="0"/>
            </a:endParaRPr>
          </a:p>
          <a:p>
            <a:pPr marL="285750" indent="-285750">
              <a:buFont typeface="Arial" charset="0"/>
              <a:buChar char="•"/>
            </a:pPr>
            <a:r>
              <a:rPr lang="en-US" smtClean="0">
                <a:solidFill>
                  <a:schemeClr val="bg2"/>
                </a:solidFill>
                <a:latin typeface="Nunito Sans" charset="0"/>
                <a:ea typeface="Nunito Sans" charset="0"/>
                <a:cs typeface="Nunito Sans" charset="0"/>
              </a:rPr>
              <a:t>The GSC has created environmental and sequence data standards, </a:t>
            </a:r>
            <a:r>
              <a:rPr lang="en-US" smtClean="0">
                <a:solidFill>
                  <a:schemeClr val="bg2"/>
                </a:solidFill>
                <a:latin typeface="Nunito Sans" charset="0"/>
                <a:ea typeface="Nunito Sans" charset="0"/>
                <a:cs typeface="Nunito Sans" charset="0"/>
                <a:hlinkClick r:id="rId2"/>
              </a:rPr>
              <a:t>MIxS</a:t>
            </a:r>
            <a:r>
              <a:rPr lang="en-US" smtClean="0">
                <a:solidFill>
                  <a:schemeClr val="bg2"/>
                </a:solidFill>
                <a:latin typeface="Nunito Sans" charset="0"/>
                <a:ea typeface="Nunito Sans" charset="0"/>
                <a:cs typeface="Nunito Sans" charset="0"/>
              </a:rPr>
              <a:t>. Use them as a guide for your collections.</a:t>
            </a:r>
          </a:p>
          <a:p>
            <a:pPr marL="285750" indent="-285750">
              <a:buFont typeface="Arial" charset="0"/>
              <a:buChar char="•"/>
            </a:pPr>
            <a:endParaRPr lang="en-US" smtClean="0">
              <a:solidFill>
                <a:schemeClr val="bg2"/>
              </a:solidFill>
              <a:latin typeface="Nunito Sans" charset="0"/>
              <a:ea typeface="Nunito Sans" charset="0"/>
              <a:cs typeface="Nunito Sans" charset="0"/>
            </a:endParaRPr>
          </a:p>
          <a:p>
            <a:pPr marL="285750" indent="-285750">
              <a:buFont typeface="Arial" charset="0"/>
              <a:buChar char="•"/>
            </a:pPr>
            <a:r>
              <a:rPr lang="en-US" smtClean="0">
                <a:solidFill>
                  <a:schemeClr val="bg2"/>
                </a:solidFill>
                <a:latin typeface="Nunito Sans" charset="0"/>
                <a:ea typeface="Nunito Sans" charset="0"/>
                <a:cs typeface="Nunito Sans" charset="0"/>
              </a:rPr>
              <a:t>Store environmental data in NCBI or ENA </a:t>
            </a:r>
            <a:r>
              <a:rPr lang="en-US" err="1" smtClean="0">
                <a:solidFill>
                  <a:schemeClr val="bg2"/>
                </a:solidFill>
                <a:latin typeface="Nunito Sans" charset="0"/>
                <a:ea typeface="Nunito Sans" charset="0"/>
                <a:cs typeface="Nunito Sans" charset="0"/>
              </a:rPr>
              <a:t>Biosamples</a:t>
            </a:r>
            <a:r>
              <a:rPr lang="en-US">
                <a:solidFill>
                  <a:schemeClr val="bg2"/>
                </a:solidFill>
                <a:latin typeface="Nunito Sans" charset="0"/>
                <a:ea typeface="Nunito Sans" charset="0"/>
                <a:cs typeface="Nunito Sans" charset="0"/>
              </a:rPr>
              <a:t> </a:t>
            </a:r>
            <a:r>
              <a:rPr lang="en-US" smtClean="0">
                <a:solidFill>
                  <a:schemeClr val="bg2"/>
                </a:solidFill>
                <a:latin typeface="Nunito Sans" charset="0"/>
                <a:ea typeface="Nunito Sans" charset="0"/>
                <a:cs typeface="Nunito Sans" charset="0"/>
              </a:rPr>
              <a:t>databases or Gold database.  Do it now, while you still remember what you did. You can link sequence data later.</a:t>
            </a:r>
            <a:endParaRPr lang="en-US">
              <a:solidFill>
                <a:schemeClr val="bg2"/>
              </a:solidFill>
              <a:latin typeface="Nunito Sans" charset="0"/>
              <a:ea typeface="Nunito Sans" charset="0"/>
              <a:cs typeface="Nunito Sans" charset="0"/>
            </a:endParaRPr>
          </a:p>
        </p:txBody>
      </p:sp>
    </p:spTree>
    <p:extLst>
      <p:ext uri="{BB962C8B-B14F-4D97-AF65-F5344CB8AC3E}">
        <p14:creationId xmlns:p14="http://schemas.microsoft.com/office/powerpoint/2010/main" val="1282997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DNA extraction</a:t>
            </a:r>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rgbClr val="FFFFFF"/>
                </a:solidFill>
              </a:rPr>
              <a:t>18</a:t>
            </a:fld>
            <a:endParaRPr lang="en">
              <a:solidFill>
                <a:srgbClr val="FFFFFF"/>
              </a:solidFill>
            </a:endParaRPr>
          </a:p>
        </p:txBody>
      </p:sp>
      <p:sp>
        <p:nvSpPr>
          <p:cNvPr id="6" name="TextBox 5"/>
          <p:cNvSpPr txBox="1"/>
          <p:nvPr/>
        </p:nvSpPr>
        <p:spPr>
          <a:xfrm>
            <a:off x="3283331" y="617065"/>
            <a:ext cx="5152767" cy="523220"/>
          </a:xfrm>
          <a:prstGeom prst="rect">
            <a:avLst/>
          </a:prstGeom>
          <a:noFill/>
        </p:spPr>
        <p:txBody>
          <a:bodyPr wrap="square" rtlCol="0">
            <a:spAutoFit/>
          </a:bodyPr>
          <a:lstStyle/>
          <a:p>
            <a:endParaRPr lang="en-US" smtClean="0"/>
          </a:p>
          <a:p>
            <a:endParaRPr lang="en-US"/>
          </a:p>
        </p:txBody>
      </p:sp>
      <p:sp>
        <p:nvSpPr>
          <p:cNvPr id="8" name="TextBox 7"/>
          <p:cNvSpPr txBox="1"/>
          <p:nvPr/>
        </p:nvSpPr>
        <p:spPr>
          <a:xfrm>
            <a:off x="3307969" y="1447957"/>
            <a:ext cx="4638828" cy="2185214"/>
          </a:xfrm>
          <a:prstGeom prst="rect">
            <a:avLst/>
          </a:prstGeom>
          <a:noFill/>
        </p:spPr>
        <p:txBody>
          <a:bodyPr wrap="square" rtlCol="0">
            <a:spAutoFit/>
          </a:bodyPr>
          <a:lstStyle/>
          <a:p>
            <a:r>
              <a:rPr lang="en-US" b="1" dirty="0" smtClean="0">
                <a:solidFill>
                  <a:schemeClr val="bg2"/>
                </a:solidFill>
                <a:latin typeface="Nunito Sans" charset="0"/>
                <a:ea typeface="Nunito Sans" charset="0"/>
                <a:cs typeface="Nunito Sans" charset="0"/>
              </a:rPr>
              <a:t>Target amount of DNA for </a:t>
            </a:r>
            <a:r>
              <a:rPr lang="en-US" b="1" dirty="0">
                <a:solidFill>
                  <a:schemeClr val="bg2"/>
                </a:solidFill>
                <a:latin typeface="Nunito Sans" charset="0"/>
                <a:ea typeface="Nunito Sans" charset="0"/>
                <a:cs typeface="Nunito Sans" charset="0"/>
              </a:rPr>
              <a:t>I</a:t>
            </a:r>
            <a:r>
              <a:rPr lang="en-US" b="1" dirty="0" smtClean="0">
                <a:solidFill>
                  <a:schemeClr val="bg2"/>
                </a:solidFill>
                <a:latin typeface="Nunito Sans" charset="0"/>
                <a:ea typeface="Nunito Sans" charset="0"/>
                <a:cs typeface="Nunito Sans" charset="0"/>
              </a:rPr>
              <a:t>llumina sequencing:</a:t>
            </a:r>
          </a:p>
          <a:p>
            <a:r>
              <a:rPr lang="en-US" dirty="0" smtClean="0">
                <a:solidFill>
                  <a:srgbClr val="F77030"/>
                </a:solidFill>
                <a:latin typeface="Nunito Sans" charset="0"/>
                <a:ea typeface="Nunito Sans" charset="0"/>
                <a:cs typeface="Nunito Sans" charset="0"/>
              </a:rPr>
              <a:t>1 µg at 20-50 ng/</a:t>
            </a:r>
            <a:r>
              <a:rPr lang="en-US" dirty="0" err="1" smtClean="0">
                <a:solidFill>
                  <a:srgbClr val="F77030"/>
                </a:solidFill>
                <a:latin typeface="Nunito Sans" charset="0"/>
                <a:ea typeface="Nunito Sans" charset="0"/>
                <a:cs typeface="Nunito Sans" charset="0"/>
              </a:rPr>
              <a:t>ul</a:t>
            </a:r>
            <a:r>
              <a:rPr lang="en-US" dirty="0" smtClean="0">
                <a:solidFill>
                  <a:srgbClr val="F77030"/>
                </a:solidFill>
                <a:latin typeface="Nunito Sans" charset="0"/>
                <a:ea typeface="Nunito Sans" charset="0"/>
                <a:cs typeface="Nunito Sans" charset="0"/>
              </a:rPr>
              <a:t> in 10-50 </a:t>
            </a:r>
            <a:r>
              <a:rPr lang="en-US" dirty="0" err="1" smtClean="0">
                <a:solidFill>
                  <a:srgbClr val="F77030"/>
                </a:solidFill>
                <a:latin typeface="Nunito Sans" charset="0"/>
                <a:ea typeface="Nunito Sans" charset="0"/>
                <a:cs typeface="Nunito Sans" charset="0"/>
              </a:rPr>
              <a:t>ul</a:t>
            </a:r>
            <a:endParaRPr lang="en-US" dirty="0" smtClean="0">
              <a:solidFill>
                <a:srgbClr val="F77030"/>
              </a:solidFill>
              <a:latin typeface="Nunito Sans" charset="0"/>
              <a:ea typeface="Nunito Sans" charset="0"/>
              <a:cs typeface="Nunito Sans" charset="0"/>
            </a:endParaRPr>
          </a:p>
          <a:p>
            <a:r>
              <a:rPr lang="en-US" dirty="0" smtClean="0">
                <a:solidFill>
                  <a:schemeClr val="bg2"/>
                </a:solidFill>
                <a:latin typeface="Nunito Sans" charset="0"/>
                <a:ea typeface="Nunito Sans" charset="0"/>
                <a:cs typeface="Nunito Sans" charset="0"/>
              </a:rPr>
              <a:t>About 200ng is needed</a:t>
            </a:r>
            <a:r>
              <a:rPr lang="en-US" dirty="0">
                <a:solidFill>
                  <a:schemeClr val="bg2"/>
                </a:solidFill>
                <a:latin typeface="Nunito Sans" charset="0"/>
                <a:ea typeface="Nunito Sans" charset="0"/>
                <a:cs typeface="Nunito Sans" charset="0"/>
              </a:rPr>
              <a:t> </a:t>
            </a:r>
            <a:r>
              <a:rPr lang="en-US" dirty="0" smtClean="0">
                <a:solidFill>
                  <a:schemeClr val="bg2"/>
                </a:solidFill>
                <a:latin typeface="Nunito Sans" charset="0"/>
                <a:ea typeface="Nunito Sans" charset="0"/>
                <a:cs typeface="Nunito Sans" charset="0"/>
              </a:rPr>
              <a:t>for </a:t>
            </a:r>
            <a:r>
              <a:rPr lang="en-US" dirty="0" err="1" smtClean="0">
                <a:solidFill>
                  <a:schemeClr val="bg2"/>
                </a:solidFill>
                <a:latin typeface="Nunito Sans" charset="0"/>
                <a:ea typeface="Nunito Sans" charset="0"/>
                <a:cs typeface="Nunito Sans" charset="0"/>
              </a:rPr>
              <a:t>Truseq</a:t>
            </a:r>
            <a:r>
              <a:rPr lang="en-US" dirty="0" smtClean="0">
                <a:solidFill>
                  <a:schemeClr val="bg2"/>
                </a:solidFill>
                <a:latin typeface="Nunito Sans" charset="0"/>
                <a:ea typeface="Nunito Sans" charset="0"/>
                <a:cs typeface="Nunito Sans" charset="0"/>
              </a:rPr>
              <a:t>.</a:t>
            </a:r>
          </a:p>
          <a:p>
            <a:r>
              <a:rPr lang="en-US" dirty="0" smtClean="0">
                <a:solidFill>
                  <a:schemeClr val="bg2"/>
                </a:solidFill>
                <a:latin typeface="Nunito Sans" charset="0"/>
                <a:ea typeface="Nunito Sans" charset="0"/>
                <a:cs typeface="Nunito Sans" charset="0"/>
              </a:rPr>
              <a:t>10 ng for </a:t>
            </a:r>
            <a:r>
              <a:rPr lang="en-US" dirty="0" err="1" smtClean="0">
                <a:solidFill>
                  <a:schemeClr val="bg2"/>
                </a:solidFill>
                <a:latin typeface="Nunito Sans" charset="0"/>
                <a:ea typeface="Nunito Sans" charset="0"/>
                <a:cs typeface="Nunito Sans" charset="0"/>
              </a:rPr>
              <a:t>Netxera</a:t>
            </a:r>
            <a:r>
              <a:rPr lang="en-US" dirty="0" smtClean="0">
                <a:solidFill>
                  <a:schemeClr val="bg2"/>
                </a:solidFill>
                <a:latin typeface="Nunito Sans" charset="0"/>
                <a:ea typeface="Nunito Sans" charset="0"/>
                <a:cs typeface="Nunito Sans" charset="0"/>
              </a:rPr>
              <a:t> and Swift.*</a:t>
            </a:r>
          </a:p>
          <a:p>
            <a:endParaRPr lang="en-US" dirty="0" smtClean="0">
              <a:solidFill>
                <a:schemeClr val="bg2"/>
              </a:solidFill>
              <a:latin typeface="Nunito Sans" charset="0"/>
              <a:ea typeface="Nunito Sans" charset="0"/>
              <a:cs typeface="Nunito Sans" charset="0"/>
            </a:endParaRPr>
          </a:p>
          <a:p>
            <a:r>
              <a:rPr lang="en-US" b="1" dirty="0">
                <a:solidFill>
                  <a:schemeClr val="bg2"/>
                </a:solidFill>
                <a:latin typeface="Nunito Sans" charset="0"/>
                <a:ea typeface="Nunito Sans" charset="0"/>
                <a:cs typeface="Nunito Sans" charset="0"/>
              </a:rPr>
              <a:t>Target amount of DNA for </a:t>
            </a:r>
            <a:r>
              <a:rPr lang="en-US" b="1" dirty="0" smtClean="0">
                <a:solidFill>
                  <a:schemeClr val="bg2"/>
                </a:solidFill>
                <a:latin typeface="Nunito Sans" charset="0"/>
                <a:ea typeface="Nunito Sans" charset="0"/>
                <a:cs typeface="Nunito Sans" charset="0"/>
              </a:rPr>
              <a:t>long read </a:t>
            </a:r>
            <a:r>
              <a:rPr lang="en-US" b="1" dirty="0">
                <a:solidFill>
                  <a:schemeClr val="bg2"/>
                </a:solidFill>
                <a:latin typeface="Nunito Sans" charset="0"/>
                <a:ea typeface="Nunito Sans" charset="0"/>
                <a:cs typeface="Nunito Sans" charset="0"/>
              </a:rPr>
              <a:t>sequencing:</a:t>
            </a:r>
          </a:p>
          <a:p>
            <a:r>
              <a:rPr lang="en-US" dirty="0" smtClean="0">
                <a:solidFill>
                  <a:srgbClr val="F77030"/>
                </a:solidFill>
                <a:latin typeface="Nunito Sans" charset="0"/>
                <a:ea typeface="Nunito Sans" charset="0"/>
                <a:cs typeface="Nunito Sans" charset="0"/>
              </a:rPr>
              <a:t>1</a:t>
            </a:r>
            <a:r>
              <a:rPr lang="en-US" dirty="0" smtClean="0">
                <a:solidFill>
                  <a:srgbClr val="F77030"/>
                </a:solidFill>
                <a:latin typeface="Nunito Sans" charset="0"/>
                <a:ea typeface="Nunito Sans" charset="0"/>
                <a:cs typeface="Nunito Sans" charset="0"/>
              </a:rPr>
              <a:t>-5 </a:t>
            </a:r>
            <a:r>
              <a:rPr lang="en-US" dirty="0">
                <a:solidFill>
                  <a:srgbClr val="F77030"/>
                </a:solidFill>
                <a:latin typeface="Nunito Sans" charset="0"/>
                <a:ea typeface="Nunito Sans" charset="0"/>
                <a:cs typeface="Nunito Sans" charset="0"/>
              </a:rPr>
              <a:t>µg at 5</a:t>
            </a:r>
            <a:r>
              <a:rPr lang="en-US" dirty="0" smtClean="0">
                <a:solidFill>
                  <a:srgbClr val="F77030"/>
                </a:solidFill>
                <a:latin typeface="Nunito Sans" charset="0"/>
                <a:ea typeface="Nunito Sans" charset="0"/>
                <a:cs typeface="Nunito Sans" charset="0"/>
              </a:rPr>
              <a:t>0-500 </a:t>
            </a:r>
            <a:r>
              <a:rPr lang="en-US" dirty="0">
                <a:solidFill>
                  <a:srgbClr val="F77030"/>
                </a:solidFill>
                <a:latin typeface="Nunito Sans" charset="0"/>
                <a:ea typeface="Nunito Sans" charset="0"/>
                <a:cs typeface="Nunito Sans" charset="0"/>
              </a:rPr>
              <a:t>ng/</a:t>
            </a:r>
            <a:r>
              <a:rPr lang="en-US" dirty="0" err="1">
                <a:solidFill>
                  <a:srgbClr val="F77030"/>
                </a:solidFill>
                <a:latin typeface="Nunito Sans" charset="0"/>
                <a:ea typeface="Nunito Sans" charset="0"/>
                <a:cs typeface="Nunito Sans" charset="0"/>
              </a:rPr>
              <a:t>ul</a:t>
            </a:r>
            <a:r>
              <a:rPr lang="en-US" dirty="0">
                <a:solidFill>
                  <a:srgbClr val="F77030"/>
                </a:solidFill>
                <a:latin typeface="Nunito Sans" charset="0"/>
                <a:ea typeface="Nunito Sans" charset="0"/>
                <a:cs typeface="Nunito Sans" charset="0"/>
              </a:rPr>
              <a:t> in </a:t>
            </a:r>
            <a:r>
              <a:rPr lang="en-US" dirty="0" smtClean="0">
                <a:solidFill>
                  <a:srgbClr val="F77030"/>
                </a:solidFill>
                <a:latin typeface="Nunito Sans" charset="0"/>
                <a:ea typeface="Nunito Sans" charset="0"/>
                <a:cs typeface="Nunito Sans" charset="0"/>
              </a:rPr>
              <a:t>10-100 </a:t>
            </a:r>
            <a:r>
              <a:rPr lang="en-US" dirty="0" err="1">
                <a:solidFill>
                  <a:srgbClr val="F77030"/>
                </a:solidFill>
                <a:latin typeface="Nunito Sans" charset="0"/>
                <a:ea typeface="Nunito Sans" charset="0"/>
                <a:cs typeface="Nunito Sans" charset="0"/>
              </a:rPr>
              <a:t>ul</a:t>
            </a:r>
            <a:endParaRPr lang="en-US" dirty="0">
              <a:solidFill>
                <a:srgbClr val="F77030"/>
              </a:solidFill>
              <a:latin typeface="Nunito Sans" charset="0"/>
              <a:ea typeface="Nunito Sans" charset="0"/>
              <a:cs typeface="Nunito Sans" charset="0"/>
            </a:endParaRPr>
          </a:p>
          <a:p>
            <a:endParaRPr lang="en-US" dirty="0" smtClean="0">
              <a:solidFill>
                <a:schemeClr val="bg2"/>
              </a:solidFill>
            </a:endParaRPr>
          </a:p>
          <a:p>
            <a:r>
              <a:rPr lang="en-US" sz="1200" dirty="0" smtClean="0">
                <a:solidFill>
                  <a:schemeClr val="bg2"/>
                </a:solidFill>
              </a:rPr>
              <a:t>* These kits go to ~50 </a:t>
            </a:r>
            <a:r>
              <a:rPr lang="en-US" sz="1200" dirty="0" err="1" smtClean="0">
                <a:solidFill>
                  <a:schemeClr val="bg2"/>
                </a:solidFill>
              </a:rPr>
              <a:t>pg</a:t>
            </a:r>
            <a:r>
              <a:rPr lang="en-US" sz="1200" dirty="0" smtClean="0">
                <a:solidFill>
                  <a:schemeClr val="bg2"/>
                </a:solidFill>
              </a:rPr>
              <a:t> but but going below a few ng is a great</a:t>
            </a:r>
          </a:p>
          <a:p>
            <a:r>
              <a:rPr lang="en-US" sz="1200" dirty="0">
                <a:solidFill>
                  <a:schemeClr val="bg2"/>
                </a:solidFill>
              </a:rPr>
              <a:t> </a:t>
            </a:r>
            <a:r>
              <a:rPr lang="en-US" sz="1200" dirty="0" smtClean="0">
                <a:solidFill>
                  <a:schemeClr val="bg2"/>
                </a:solidFill>
              </a:rPr>
              <a:t>  way to accidentally sequence yourself or your pets</a:t>
            </a:r>
            <a:endParaRPr lang="en-US" sz="1200" dirty="0">
              <a:solidFill>
                <a:schemeClr val="bg2"/>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71" y="2646331"/>
            <a:ext cx="650240" cy="650240"/>
          </a:xfrm>
          <a:prstGeom prst="rect">
            <a:avLst/>
          </a:prstGeom>
        </p:spPr>
      </p:pic>
    </p:spTree>
    <p:extLst>
      <p:ext uri="{BB962C8B-B14F-4D97-AF65-F5344CB8AC3E}">
        <p14:creationId xmlns:p14="http://schemas.microsoft.com/office/powerpoint/2010/main" val="14078724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DNA extraction</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19</a:t>
            </a:fld>
            <a:endParaRPr lang="en"/>
          </a:p>
        </p:txBody>
      </p:sp>
      <p:sp>
        <p:nvSpPr>
          <p:cNvPr id="4" name="TextBox 3"/>
          <p:cNvSpPr txBox="1"/>
          <p:nvPr/>
        </p:nvSpPr>
        <p:spPr>
          <a:xfrm>
            <a:off x="3372624" y="1199781"/>
            <a:ext cx="4638828" cy="2893100"/>
          </a:xfrm>
          <a:prstGeom prst="rect">
            <a:avLst/>
          </a:prstGeom>
          <a:noFill/>
        </p:spPr>
        <p:txBody>
          <a:bodyPr wrap="square" rtlCol="0">
            <a:spAutoFit/>
          </a:bodyPr>
          <a:lstStyle/>
          <a:p>
            <a:r>
              <a:rPr lang="en-US" b="1" dirty="0" smtClean="0">
                <a:solidFill>
                  <a:schemeClr val="bg2"/>
                </a:solidFill>
                <a:latin typeface="Nunito Sans" charset="0"/>
                <a:ea typeface="Nunito Sans" charset="0"/>
                <a:cs typeface="Nunito Sans" charset="0"/>
              </a:rPr>
              <a:t>Extraction kits vary by sample type </a:t>
            </a:r>
          </a:p>
          <a:p>
            <a:pPr marL="285750" indent="-285750">
              <a:buFont typeface="Arial" charset="0"/>
              <a:buChar char="•"/>
            </a:pPr>
            <a:r>
              <a:rPr lang="en-US" dirty="0" err="1" smtClean="0">
                <a:solidFill>
                  <a:schemeClr val="bg2"/>
                </a:solidFill>
                <a:latin typeface="Nunito Sans" charset="0"/>
                <a:ea typeface="Nunito Sans" charset="0"/>
                <a:cs typeface="Nunito Sans" charset="0"/>
              </a:rPr>
              <a:t>MoBio</a:t>
            </a:r>
            <a:r>
              <a:rPr lang="en-US" dirty="0" smtClean="0">
                <a:solidFill>
                  <a:schemeClr val="bg2"/>
                </a:solidFill>
                <a:latin typeface="Nunito Sans" charset="0"/>
                <a:ea typeface="Nunito Sans" charset="0"/>
                <a:cs typeface="Nunito Sans" charset="0"/>
              </a:rPr>
              <a:t> </a:t>
            </a:r>
            <a:r>
              <a:rPr lang="en-US" dirty="0" smtClean="0">
                <a:solidFill>
                  <a:schemeClr val="bg2"/>
                </a:solidFill>
                <a:latin typeface="Nunito Sans" charset="0"/>
                <a:ea typeface="Nunito Sans" charset="0"/>
                <a:cs typeface="Nunito Sans" charset="0"/>
              </a:rPr>
              <a:t>(now </a:t>
            </a:r>
            <a:r>
              <a:rPr lang="en-US" dirty="0" err="1" smtClean="0">
                <a:solidFill>
                  <a:schemeClr val="bg2"/>
                </a:solidFill>
                <a:latin typeface="Nunito Sans" charset="0"/>
                <a:ea typeface="Nunito Sans" charset="0"/>
                <a:cs typeface="Nunito Sans" charset="0"/>
              </a:rPr>
              <a:t>Qiagen</a:t>
            </a:r>
            <a:r>
              <a:rPr lang="en-US" dirty="0" smtClean="0">
                <a:solidFill>
                  <a:schemeClr val="bg2"/>
                </a:solidFill>
                <a:latin typeface="Nunito Sans" charset="0"/>
                <a:ea typeface="Nunito Sans" charset="0"/>
                <a:cs typeface="Nunito Sans" charset="0"/>
              </a:rPr>
              <a:t>) kits have been very popular</a:t>
            </a:r>
          </a:p>
          <a:p>
            <a:pPr marL="285750" indent="-285750">
              <a:buFont typeface="Arial" charset="0"/>
              <a:buChar char="•"/>
            </a:pPr>
            <a:r>
              <a:rPr lang="en-US" dirty="0" smtClean="0">
                <a:solidFill>
                  <a:schemeClr val="bg2"/>
                </a:solidFill>
                <a:latin typeface="Nunito Sans" charset="0"/>
                <a:ea typeface="Nunito Sans" charset="0"/>
                <a:cs typeface="Nunito Sans" charset="0"/>
              </a:rPr>
              <a:t>Phenol-chloroform and </a:t>
            </a:r>
            <a:r>
              <a:rPr lang="en-US" dirty="0" err="1" smtClean="0">
                <a:solidFill>
                  <a:schemeClr val="bg2"/>
                </a:solidFill>
                <a:latin typeface="Nunito Sans" charset="0"/>
                <a:ea typeface="Nunito Sans" charset="0"/>
                <a:cs typeface="Nunito Sans" charset="0"/>
              </a:rPr>
              <a:t>TRIsol</a:t>
            </a:r>
            <a:r>
              <a:rPr lang="en-US" dirty="0" smtClean="0">
                <a:solidFill>
                  <a:schemeClr val="bg2"/>
                </a:solidFill>
                <a:latin typeface="Nunito Sans" charset="0"/>
                <a:ea typeface="Nunito Sans" charset="0"/>
                <a:cs typeface="Nunito Sans" charset="0"/>
              </a:rPr>
              <a:t> extractions yield good results in experienced hands</a:t>
            </a:r>
          </a:p>
          <a:p>
            <a:endParaRPr lang="en-US" dirty="0" smtClean="0">
              <a:solidFill>
                <a:schemeClr val="bg2"/>
              </a:solidFill>
              <a:latin typeface="Nunito Sans" charset="0"/>
              <a:ea typeface="Nunito Sans" charset="0"/>
              <a:cs typeface="Nunito Sans" charset="0"/>
            </a:endParaRPr>
          </a:p>
          <a:p>
            <a:r>
              <a:rPr lang="en-US" b="1" dirty="0" smtClean="0">
                <a:solidFill>
                  <a:schemeClr val="bg2"/>
                </a:solidFill>
                <a:latin typeface="Nunito Sans" charset="0"/>
                <a:ea typeface="Nunito Sans" charset="0"/>
                <a:cs typeface="Nunito Sans" charset="0"/>
              </a:rPr>
              <a:t>Long read sequencing requires special extractions</a:t>
            </a:r>
          </a:p>
          <a:p>
            <a:pPr marL="285750" indent="-285750">
              <a:buFont typeface="Arial" charset="0"/>
              <a:buChar char="•"/>
            </a:pPr>
            <a:r>
              <a:rPr lang="en-US" dirty="0" err="1" smtClean="0">
                <a:solidFill>
                  <a:schemeClr val="bg2"/>
                </a:solidFill>
                <a:latin typeface="Nunito Sans" charset="0"/>
                <a:ea typeface="Nunito Sans" charset="0"/>
                <a:cs typeface="Nunito Sans" charset="0"/>
              </a:rPr>
              <a:t>Fosmid</a:t>
            </a:r>
            <a:r>
              <a:rPr lang="en-US" dirty="0" smtClean="0">
                <a:solidFill>
                  <a:schemeClr val="bg2"/>
                </a:solidFill>
                <a:latin typeface="Nunito Sans" charset="0"/>
                <a:ea typeface="Nunito Sans" charset="0"/>
                <a:cs typeface="Nunito Sans" charset="0"/>
              </a:rPr>
              <a:t> methods </a:t>
            </a:r>
          </a:p>
          <a:p>
            <a:pPr marL="285750" indent="-285750">
              <a:buFont typeface="Arial" charset="0"/>
              <a:buChar char="•"/>
            </a:pPr>
            <a:r>
              <a:rPr lang="en-US" dirty="0" smtClean="0">
                <a:solidFill>
                  <a:schemeClr val="bg2"/>
                </a:solidFill>
                <a:latin typeface="Nunito Sans" charset="0"/>
                <a:ea typeface="Nunito Sans" charset="0"/>
                <a:cs typeface="Nunito Sans" charset="0"/>
              </a:rPr>
              <a:t>PFGE</a:t>
            </a:r>
          </a:p>
          <a:p>
            <a:pPr marL="285750" indent="-285750">
              <a:buFont typeface="Arial" charset="0"/>
              <a:buChar char="•"/>
            </a:pPr>
            <a:r>
              <a:rPr lang="en-US" dirty="0" smtClean="0">
                <a:solidFill>
                  <a:schemeClr val="bg2"/>
                </a:solidFill>
                <a:latin typeface="Nunito Sans" charset="0"/>
                <a:ea typeface="Nunito Sans" charset="0"/>
                <a:cs typeface="Nunito Sans" charset="0"/>
              </a:rPr>
              <a:t>No sonication, French press or bead beating</a:t>
            </a:r>
            <a:r>
              <a:rPr lang="en-US" dirty="0" smtClean="0">
                <a:solidFill>
                  <a:schemeClr val="bg2"/>
                </a:solidFill>
                <a:latin typeface="Nunito Sans" charset="0"/>
                <a:ea typeface="Nunito Sans" charset="0"/>
                <a:cs typeface="Nunito Sans" charset="0"/>
              </a:rPr>
              <a:t>!</a:t>
            </a:r>
          </a:p>
          <a:p>
            <a:pPr marL="285750" indent="-285750">
              <a:buFont typeface="Arial" charset="0"/>
              <a:buChar char="•"/>
            </a:pPr>
            <a:endParaRPr lang="en-US" dirty="0">
              <a:solidFill>
                <a:schemeClr val="bg2"/>
              </a:solidFill>
              <a:latin typeface="Nunito Sans" charset="0"/>
              <a:ea typeface="Nunito Sans" charset="0"/>
              <a:cs typeface="Nunito Sans" charset="0"/>
            </a:endParaRPr>
          </a:p>
          <a:p>
            <a:r>
              <a:rPr lang="en-US" b="1" dirty="0" smtClean="0">
                <a:solidFill>
                  <a:schemeClr val="bg2"/>
                </a:solidFill>
                <a:latin typeface="Nunito Sans" charset="0"/>
                <a:ea typeface="Nunito Sans" charset="0"/>
                <a:cs typeface="Nunito Sans" charset="0"/>
              </a:rPr>
              <a:t>All extractions are selective</a:t>
            </a:r>
          </a:p>
          <a:p>
            <a:pPr marL="285750" indent="-285750">
              <a:buFont typeface="Arial" charset="0"/>
              <a:buChar char="•"/>
            </a:pPr>
            <a:r>
              <a:rPr lang="en-US" dirty="0" smtClean="0">
                <a:solidFill>
                  <a:schemeClr val="bg2"/>
                </a:solidFill>
                <a:latin typeface="Nunito Sans" charset="0"/>
                <a:ea typeface="Nunito Sans" charset="0"/>
                <a:cs typeface="Nunito Sans" charset="0"/>
              </a:rPr>
              <a:t>There is a tradeoff between DNA quality and bias</a:t>
            </a:r>
          </a:p>
          <a:p>
            <a:pPr marL="285750" indent="-285750">
              <a:buFont typeface="Arial" charset="0"/>
              <a:buChar char="•"/>
            </a:pPr>
            <a:r>
              <a:rPr lang="en-US" dirty="0" smtClean="0">
                <a:solidFill>
                  <a:schemeClr val="bg2"/>
                </a:solidFill>
                <a:latin typeface="Nunito Sans" charset="0"/>
                <a:ea typeface="Nunito Sans" charset="0"/>
                <a:cs typeface="Nunito Sans" charset="0"/>
              </a:rPr>
              <a:t>Multi-enzyme cocktails are now </a:t>
            </a:r>
            <a:r>
              <a:rPr lang="en-US" dirty="0" smtClean="0">
                <a:solidFill>
                  <a:schemeClr val="bg2"/>
                </a:solidFill>
                <a:latin typeface="Nunito Sans" charset="0"/>
                <a:ea typeface="Nunito Sans" charset="0"/>
                <a:cs typeface="Nunito Sans" charset="0"/>
              </a:rPr>
              <a:t>available</a:t>
            </a:r>
            <a:endParaRPr lang="en-US" dirty="0" smtClean="0">
              <a:solidFill>
                <a:schemeClr val="bg2"/>
              </a:solidFill>
              <a:latin typeface="Nunito Sans" charset="0"/>
              <a:ea typeface="Nunito Sans" charset="0"/>
              <a:cs typeface="Nunito Sans"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71" y="2646331"/>
            <a:ext cx="650240" cy="650240"/>
          </a:xfrm>
          <a:prstGeom prst="rect">
            <a:avLst/>
          </a:prstGeom>
        </p:spPr>
      </p:pic>
    </p:spTree>
    <p:extLst>
      <p:ext uri="{BB962C8B-B14F-4D97-AF65-F5344CB8AC3E}">
        <p14:creationId xmlns:p14="http://schemas.microsoft.com/office/powerpoint/2010/main" val="20009768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26262" y="0"/>
            <a:ext cx="3517200" cy="973500"/>
          </a:xfrm>
          <a:prstGeom prst="rect">
            <a:avLst/>
          </a:prstGeom>
        </p:spPr>
        <p:txBody>
          <a:bodyPr lIns="91425" tIns="91425" rIns="91425" bIns="91425" anchor="b" anchorCtr="0">
            <a:noAutofit/>
          </a:bodyPr>
          <a:lstStyle/>
          <a:p>
            <a:pPr lvl="0">
              <a:spcBef>
                <a:spcPts val="0"/>
              </a:spcBef>
              <a:buNone/>
            </a:pPr>
            <a:r>
              <a:rPr lang="en" dirty="0"/>
              <a:t>Hello</a:t>
            </a:r>
            <a:r>
              <a:rPr lang="en" dirty="0" smtClean="0"/>
              <a:t>!</a:t>
            </a:r>
            <a:endParaRPr lang="en" dirty="0"/>
          </a:p>
        </p:txBody>
      </p:sp>
      <p:sp>
        <p:nvSpPr>
          <p:cNvPr id="130" name="Shape 1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dirty="0"/>
          </a:p>
        </p:txBody>
      </p:sp>
      <p:sp>
        <p:nvSpPr>
          <p:cNvPr id="131" name="Shape 131"/>
          <p:cNvSpPr txBox="1">
            <a:spLocks noGrp="1"/>
          </p:cNvSpPr>
          <p:nvPr>
            <p:ph type="body" idx="1"/>
          </p:nvPr>
        </p:nvSpPr>
        <p:spPr>
          <a:xfrm>
            <a:off x="326261" y="1070420"/>
            <a:ext cx="4362328" cy="3093260"/>
          </a:xfrm>
          <a:prstGeom prst="rect">
            <a:avLst/>
          </a:prstGeom>
        </p:spPr>
        <p:txBody>
          <a:bodyPr lIns="91425" tIns="91425" rIns="91425" bIns="91425" anchor="t" anchorCtr="0">
            <a:noAutofit/>
          </a:bodyPr>
          <a:lstStyle/>
          <a:p>
            <a:pPr lvl="0">
              <a:spcBef>
                <a:spcPts val="0"/>
              </a:spcBef>
              <a:buNone/>
            </a:pPr>
            <a:r>
              <a:rPr lang="en-US" b="1" dirty="0" smtClean="0"/>
              <a:t>The Genomics and Bioinformatics Unit </a:t>
            </a:r>
          </a:p>
          <a:p>
            <a:pPr lvl="0">
              <a:spcBef>
                <a:spcPts val="0"/>
              </a:spcBef>
              <a:buNone/>
            </a:pPr>
            <a:endParaRPr lang="en-US" dirty="0" smtClean="0"/>
          </a:p>
          <a:p>
            <a:pPr lvl="0">
              <a:spcBef>
                <a:spcPts val="0"/>
              </a:spcBef>
              <a:buNone/>
            </a:pPr>
            <a:r>
              <a:rPr lang="en-US" dirty="0" smtClean="0"/>
              <a:t>Brian </a:t>
            </a:r>
            <a:r>
              <a:rPr lang="en-US" dirty="0" err="1" smtClean="0"/>
              <a:t>Scheffler</a:t>
            </a:r>
            <a:r>
              <a:rPr lang="en-US" smtClean="0"/>
              <a:t> </a:t>
            </a:r>
            <a:r>
              <a:rPr lang="mr-IN" smtClean="0"/>
              <a:t>–</a:t>
            </a:r>
            <a:r>
              <a:rPr lang="en-US" smtClean="0"/>
              <a:t> Research leader</a:t>
            </a:r>
          </a:p>
          <a:p>
            <a:pPr lvl="0">
              <a:spcBef>
                <a:spcPts val="0"/>
              </a:spcBef>
              <a:buNone/>
            </a:pPr>
            <a:r>
              <a:rPr lang="en-US" smtClean="0"/>
              <a:t>Stoneville, Mississippi</a:t>
            </a:r>
            <a:endParaRPr lang="en-US" smtClean="0">
              <a:hlinkClick r:id="rId3"/>
            </a:endParaRPr>
          </a:p>
          <a:p>
            <a:pPr lvl="0">
              <a:spcBef>
                <a:spcPts val="0"/>
              </a:spcBef>
              <a:buNone/>
            </a:pPr>
            <a:r>
              <a:rPr lang="en-US" smtClean="0">
                <a:hlinkClick r:id="rId3"/>
              </a:rPr>
              <a:t>Brian.Scheffler@ars.usda.gov</a:t>
            </a:r>
            <a:endParaRPr lang="en-US" smtClean="0"/>
          </a:p>
          <a:p>
            <a:pPr lvl="0">
              <a:spcBef>
                <a:spcPts val="0"/>
              </a:spcBef>
              <a:buNone/>
            </a:pPr>
            <a:endParaRPr lang="en-US" smtClean="0"/>
          </a:p>
          <a:p>
            <a:pPr lvl="0">
              <a:spcBef>
                <a:spcPts val="0"/>
              </a:spcBef>
              <a:buNone/>
            </a:pPr>
            <a:r>
              <a:rPr lang="en-US" smtClean="0"/>
              <a:t>Adam Rivers </a:t>
            </a:r>
            <a:r>
              <a:rPr lang="mr-IN" smtClean="0"/>
              <a:t>–</a:t>
            </a:r>
            <a:r>
              <a:rPr lang="en-US" smtClean="0"/>
              <a:t> SY Microbiomes and microbial genomes</a:t>
            </a:r>
          </a:p>
          <a:p>
            <a:pPr lvl="0">
              <a:spcBef>
                <a:spcPts val="0"/>
              </a:spcBef>
              <a:buNone/>
            </a:pPr>
            <a:r>
              <a:rPr lang="en-US" smtClean="0"/>
              <a:t>Gainesville, Florida</a:t>
            </a:r>
          </a:p>
          <a:p>
            <a:pPr lvl="0">
              <a:spcBef>
                <a:spcPts val="0"/>
              </a:spcBef>
              <a:buNone/>
            </a:pPr>
            <a:r>
              <a:rPr lang="en-US" smtClean="0">
                <a:hlinkClick r:id="rId4"/>
              </a:rPr>
              <a:t>Adam.Rivers@ars.usda.gov</a:t>
            </a:r>
            <a:endParaRPr lang="en-US" smtClean="0"/>
          </a:p>
          <a:p>
            <a:pPr lvl="0">
              <a:spcBef>
                <a:spcPts val="0"/>
              </a:spcBef>
              <a:buNone/>
            </a:pPr>
            <a:endParaRPr lang="en-US" smtClean="0"/>
          </a:p>
          <a:p>
            <a:pPr lvl="0">
              <a:spcBef>
                <a:spcPts val="0"/>
              </a:spcBef>
              <a:buNone/>
            </a:pPr>
            <a:r>
              <a:rPr lang="en-US" smtClean="0"/>
              <a:t>Justin Vaughn </a:t>
            </a:r>
            <a:r>
              <a:rPr lang="mr-IN" smtClean="0"/>
              <a:t>–</a:t>
            </a:r>
            <a:r>
              <a:rPr lang="en-US" smtClean="0"/>
              <a:t> SY Crop Genetics</a:t>
            </a:r>
          </a:p>
          <a:p>
            <a:pPr lvl="0">
              <a:spcBef>
                <a:spcPts val="0"/>
              </a:spcBef>
              <a:buNone/>
            </a:pPr>
            <a:r>
              <a:rPr lang="en-US" smtClean="0"/>
              <a:t>Athens, Georgia</a:t>
            </a:r>
            <a:endParaRPr lang="en-US" smtClean="0">
              <a:hlinkClick r:id="rId5"/>
            </a:endParaRPr>
          </a:p>
          <a:p>
            <a:pPr lvl="0">
              <a:spcBef>
                <a:spcPts val="0"/>
              </a:spcBef>
              <a:buNone/>
            </a:pPr>
            <a:r>
              <a:rPr lang="en-US" smtClean="0">
                <a:hlinkClick r:id="rId5"/>
              </a:rPr>
              <a:t>Justin.Vaughn@ars.usda.gov</a:t>
            </a:r>
            <a:endParaRPr lang="en-US"/>
          </a:p>
          <a:p>
            <a:pPr lvl="0">
              <a:spcBef>
                <a:spcPts val="0"/>
              </a:spcBef>
              <a:buNone/>
            </a:pPr>
            <a:endParaRPr lang="en-US" smtClean="0"/>
          </a:p>
          <a:p>
            <a:pPr lvl="0">
              <a:spcBef>
                <a:spcPts val="0"/>
              </a:spcBef>
              <a:buNone/>
            </a:pPr>
            <a:r>
              <a:rPr lang="en-US" smtClean="0"/>
              <a:t>Amanda </a:t>
            </a:r>
            <a:r>
              <a:rPr lang="en-US" err="1" smtClean="0"/>
              <a:t>Hulse</a:t>
            </a:r>
            <a:r>
              <a:rPr lang="en-US" smtClean="0"/>
              <a:t>-Kemp </a:t>
            </a:r>
            <a:r>
              <a:rPr lang="mr-IN" smtClean="0"/>
              <a:t>–</a:t>
            </a:r>
            <a:r>
              <a:rPr lang="en-US" smtClean="0"/>
              <a:t> SY Complex and </a:t>
            </a:r>
            <a:r>
              <a:rPr lang="en-US" err="1" smtClean="0"/>
              <a:t>Polyploid</a:t>
            </a:r>
            <a:r>
              <a:rPr lang="en-US" smtClean="0"/>
              <a:t> Genomes</a:t>
            </a:r>
          </a:p>
          <a:p>
            <a:pPr lvl="0">
              <a:spcBef>
                <a:spcPts val="0"/>
              </a:spcBef>
              <a:buNone/>
            </a:pPr>
            <a:r>
              <a:rPr lang="en-US" smtClean="0"/>
              <a:t>Raleigh, North Carolina</a:t>
            </a:r>
          </a:p>
          <a:p>
            <a:pPr lvl="0">
              <a:spcBef>
                <a:spcPts val="0"/>
              </a:spcBef>
              <a:buNone/>
            </a:pPr>
            <a:r>
              <a:rPr lang="en-US" smtClean="0">
                <a:hlinkClick r:id="rId6"/>
              </a:rPr>
              <a:t>Amanda.Hulse-Kemp@ars.usda.gov</a:t>
            </a:r>
            <a:endParaRPr lang="en-US" smtClean="0"/>
          </a:p>
          <a:p>
            <a:pPr lvl="0">
              <a:spcBef>
                <a:spcPts val="0"/>
              </a:spcBef>
              <a:buNone/>
            </a:pPr>
            <a:r>
              <a:rPr lang="en-US" smtClean="0"/>
              <a:t> </a:t>
            </a:r>
          </a:p>
          <a:p>
            <a:pPr lvl="0">
              <a:spcBef>
                <a:spcPts val="0"/>
              </a:spcBef>
              <a:buNone/>
            </a:pPr>
            <a:endParaRPr/>
          </a:p>
        </p:txBody>
      </p:sp>
      <p:grpSp>
        <p:nvGrpSpPr>
          <p:cNvPr id="10" name="Shape 784"/>
          <p:cNvGrpSpPr/>
          <p:nvPr/>
        </p:nvGrpSpPr>
        <p:grpSpPr>
          <a:xfrm>
            <a:off x="6244377" y="1808912"/>
            <a:ext cx="1483276" cy="1322832"/>
            <a:chOff x="3927500" y="301425"/>
            <a:chExt cx="461550" cy="411625"/>
          </a:xfrm>
        </p:grpSpPr>
        <p:sp>
          <p:nvSpPr>
            <p:cNvPr id="11" name="Shape 785"/>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786"/>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787"/>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788"/>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789"/>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790"/>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791"/>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792"/>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793"/>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794"/>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795"/>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796"/>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797"/>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798"/>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799"/>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800"/>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801"/>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802"/>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803"/>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804"/>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805"/>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806"/>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807"/>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808"/>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809"/>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810"/>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811"/>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much sequence is needed?</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20</a:t>
            </a:fld>
            <a:endParaRPr lang="e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8496" b="59596"/>
          <a:stretch/>
        </p:blipFill>
        <p:spPr>
          <a:xfrm>
            <a:off x="2698173" y="674254"/>
            <a:ext cx="6011718" cy="1704414"/>
          </a:xfrm>
          <a:prstGeom prst="rect">
            <a:avLst/>
          </a:prstGeom>
        </p:spPr>
      </p:pic>
      <p:pic>
        <p:nvPicPr>
          <p:cNvPr id="5" name="Picture 4"/>
          <p:cNvPicPr>
            <a:picLocks noChangeAspect="1"/>
          </p:cNvPicPr>
          <p:nvPr/>
        </p:nvPicPr>
        <p:blipFill>
          <a:blip r:embed="rId3"/>
          <a:stretch>
            <a:fillRect/>
          </a:stretch>
        </p:blipFill>
        <p:spPr>
          <a:xfrm>
            <a:off x="4789933" y="2386320"/>
            <a:ext cx="3351213" cy="2437246"/>
          </a:xfrm>
          <a:prstGeom prst="rect">
            <a:avLst/>
          </a:prstGeom>
        </p:spPr>
      </p:pic>
      <p:sp>
        <p:nvSpPr>
          <p:cNvPr id="6" name="TextBox 5"/>
          <p:cNvSpPr txBox="1"/>
          <p:nvPr/>
        </p:nvSpPr>
        <p:spPr>
          <a:xfrm>
            <a:off x="3149600" y="2650836"/>
            <a:ext cx="1560945" cy="954107"/>
          </a:xfrm>
          <a:prstGeom prst="rect">
            <a:avLst/>
          </a:prstGeom>
          <a:noFill/>
        </p:spPr>
        <p:txBody>
          <a:bodyPr wrap="square" rtlCol="0">
            <a:spAutoFit/>
          </a:bodyPr>
          <a:lstStyle/>
          <a:p>
            <a:r>
              <a:rPr lang="en-US" err="1" smtClean="0"/>
              <a:t>Kmer</a:t>
            </a:r>
            <a:r>
              <a:rPr lang="en-US" smtClean="0"/>
              <a:t> based estimates of coverage can be made</a:t>
            </a:r>
            <a:endParaRPr lang="en-US"/>
          </a:p>
        </p:txBody>
      </p:sp>
      <p:sp>
        <p:nvSpPr>
          <p:cNvPr id="7" name="TextBox 6"/>
          <p:cNvSpPr txBox="1"/>
          <p:nvPr/>
        </p:nvSpPr>
        <p:spPr>
          <a:xfrm rot="16200000">
            <a:off x="3718868" y="3487929"/>
            <a:ext cx="2409579" cy="276999"/>
          </a:xfrm>
          <a:prstGeom prst="rect">
            <a:avLst/>
          </a:prstGeom>
          <a:solidFill>
            <a:schemeClr val="bg1"/>
          </a:solidFill>
        </p:spPr>
        <p:txBody>
          <a:bodyPr wrap="square" rtlCol="0">
            <a:spAutoFit/>
          </a:bodyPr>
          <a:lstStyle/>
          <a:p>
            <a:r>
              <a:rPr lang="en-US" sz="1200" smtClean="0"/>
              <a:t>Fraction of data at of over depth</a:t>
            </a:r>
            <a:endParaRPr lang="en-US" sz="1200"/>
          </a:p>
        </p:txBody>
      </p:sp>
    </p:spTree>
    <p:extLst>
      <p:ext uri="{BB962C8B-B14F-4D97-AF65-F5344CB8AC3E}">
        <p14:creationId xmlns:p14="http://schemas.microsoft.com/office/powerpoint/2010/main" val="928783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305050"/>
            <a:ext cx="2024100" cy="3678000"/>
          </a:xfrm>
          <a:prstGeom prst="rect">
            <a:avLst/>
          </a:prstGeom>
        </p:spPr>
        <p:txBody>
          <a:bodyPr lIns="91425" tIns="91425" rIns="91425" bIns="91425" anchor="b" anchorCtr="0">
            <a:noAutofit/>
          </a:bodyPr>
          <a:lstStyle/>
          <a:p>
            <a:pPr lvl="0" rtl="0">
              <a:spcBef>
                <a:spcPts val="0"/>
              </a:spcBef>
              <a:buNone/>
            </a:pPr>
            <a:r>
              <a:rPr lang="en-US" sz="4800" b="1" smtClean="0"/>
              <a:t>4</a:t>
            </a:r>
            <a:r>
              <a:rPr lang="en" sz="4800" b="1" smtClean="0"/>
              <a:t>.</a:t>
            </a:r>
            <a:endParaRPr lang="en" sz="4800" b="1"/>
          </a:p>
          <a:p>
            <a:pPr lvl="0" rtl="0">
              <a:spcBef>
                <a:spcPts val="0"/>
              </a:spcBef>
              <a:buNone/>
            </a:pPr>
            <a:r>
              <a:rPr lang="en-US" smtClean="0"/>
              <a:t>Analysis of </a:t>
            </a:r>
            <a:r>
              <a:rPr lang="en-US" err="1" smtClean="0"/>
              <a:t>metagenomedata</a:t>
            </a:r>
            <a:endParaRPr lang="en"/>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r>
              <a:rPr lang="en-US" smtClean="0"/>
              <a:t>What to do with all those </a:t>
            </a:r>
            <a:r>
              <a:rPr lang="en-US" err="1" smtClean="0"/>
              <a:t>fastq.gz</a:t>
            </a:r>
            <a:r>
              <a:rPr lang="en-US" smtClean="0"/>
              <a:t> files.</a:t>
            </a:r>
            <a:endParaRPr lang="en"/>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21</a:t>
            </a:fld>
            <a:endParaRPr lang="en"/>
          </a:p>
        </p:txBody>
      </p:sp>
      <p:sp>
        <p:nvSpPr>
          <p:cNvPr id="8" name="Shape 176"/>
          <p:cNvSpPr/>
          <p:nvPr/>
        </p:nvSpPr>
        <p:spPr>
          <a:xfrm>
            <a:off x="3311611" y="1950138"/>
            <a:ext cx="4839901" cy="1074500"/>
          </a:xfrm>
          <a:custGeom>
            <a:avLst/>
            <a:gdLst/>
            <a:ahLst/>
            <a:cxnLst/>
            <a:rect l="0" t="0" r="0" b="0"/>
            <a:pathLst>
              <a:path w="238241" h="42980" extrusionOk="0">
                <a:moveTo>
                  <a:pt x="0" y="14049"/>
                </a:moveTo>
                <a:cubicBezTo>
                  <a:pt x="5476" y="8572"/>
                  <a:pt x="13935" y="7254"/>
                  <a:pt x="21126" y="4377"/>
                </a:cubicBezTo>
                <a:cubicBezTo>
                  <a:pt x="34914" y="-1140"/>
                  <a:pt x="51579" y="-1336"/>
                  <a:pt x="65669" y="3359"/>
                </a:cubicBezTo>
                <a:cubicBezTo>
                  <a:pt x="71835" y="5413"/>
                  <a:pt x="79873" y="8507"/>
                  <a:pt x="81450" y="14813"/>
                </a:cubicBezTo>
                <a:cubicBezTo>
                  <a:pt x="82972" y="20904"/>
                  <a:pt x="84782" y="28175"/>
                  <a:pt x="81704" y="33648"/>
                </a:cubicBezTo>
                <a:cubicBezTo>
                  <a:pt x="77323" y="41434"/>
                  <a:pt x="64778" y="44710"/>
                  <a:pt x="56251" y="42047"/>
                </a:cubicBezTo>
                <a:cubicBezTo>
                  <a:pt x="49198" y="39843"/>
                  <a:pt x="46785" y="28699"/>
                  <a:pt x="48107" y="21430"/>
                </a:cubicBezTo>
                <a:cubicBezTo>
                  <a:pt x="48969" y="16684"/>
                  <a:pt x="53053" y="12573"/>
                  <a:pt x="57270" y="10231"/>
                </a:cubicBezTo>
                <a:cubicBezTo>
                  <a:pt x="87006" y="-6292"/>
                  <a:pt x="121672" y="33364"/>
                  <a:pt x="155264" y="38739"/>
                </a:cubicBezTo>
                <a:cubicBezTo>
                  <a:pt x="174114" y="41754"/>
                  <a:pt x="194149" y="44396"/>
                  <a:pt x="212533" y="39248"/>
                </a:cubicBezTo>
                <a:cubicBezTo>
                  <a:pt x="225473" y="35624"/>
                  <a:pt x="238241" y="21632"/>
                  <a:pt x="238241" y="8195"/>
                </a:cubicBezTo>
              </a:path>
            </a:pathLst>
          </a:custGeom>
          <a:noFill/>
          <a:ln w="9525" cap="flat" cmpd="sng">
            <a:solidFill>
              <a:srgbClr val="FFFFFF"/>
            </a:solidFill>
            <a:prstDash val="dash"/>
            <a:round/>
            <a:headEnd type="none" w="lg" len="lg"/>
            <a:tailEnd type="none" w="lg" len="lg"/>
          </a:ln>
        </p:spPr>
      </p:sp>
      <p:sp>
        <p:nvSpPr>
          <p:cNvPr id="2" name="TextBox 1"/>
          <p:cNvSpPr txBox="1"/>
          <p:nvPr/>
        </p:nvSpPr>
        <p:spPr>
          <a:xfrm>
            <a:off x="2549864" y="1979061"/>
            <a:ext cx="761747" cy="830997"/>
          </a:xfrm>
          <a:prstGeom prst="rect">
            <a:avLst/>
          </a:prstGeom>
          <a:noFill/>
        </p:spPr>
        <p:txBody>
          <a:bodyPr wrap="none" rtlCol="0">
            <a:spAutoFit/>
          </a:bodyPr>
          <a:lstStyle/>
          <a:p>
            <a:r>
              <a:rPr lang="en-US" sz="1600" smtClean="0">
                <a:solidFill>
                  <a:schemeClr val="bg1"/>
                </a:solidFill>
                <a:latin typeface="Nunito Sans" charset="0"/>
                <a:ea typeface="Nunito Sans" charset="0"/>
                <a:cs typeface="Nunito Sans" charset="0"/>
              </a:rPr>
              <a:t>GATC</a:t>
            </a:r>
          </a:p>
          <a:p>
            <a:r>
              <a:rPr lang="en-US" sz="1600" smtClean="0">
                <a:solidFill>
                  <a:schemeClr val="bg1"/>
                </a:solidFill>
                <a:latin typeface="Nunito Sans" charset="0"/>
                <a:ea typeface="Nunito Sans" charset="0"/>
                <a:cs typeface="Nunito Sans" charset="0"/>
              </a:rPr>
              <a:t>CATC</a:t>
            </a:r>
          </a:p>
          <a:p>
            <a:r>
              <a:rPr lang="en-US" sz="1600" smtClean="0">
                <a:solidFill>
                  <a:schemeClr val="bg1"/>
                </a:solidFill>
                <a:latin typeface="Nunito Sans" charset="0"/>
                <a:ea typeface="Nunito Sans" charset="0"/>
                <a:cs typeface="Nunito Sans" charset="0"/>
              </a:rPr>
              <a:t>CCGA</a:t>
            </a:r>
            <a:endParaRPr lang="en-US" sz="1600">
              <a:solidFill>
                <a:schemeClr val="bg1"/>
              </a:solidFill>
              <a:latin typeface="Nunito Sans" charset="0"/>
              <a:ea typeface="Nunito Sans" charset="0"/>
              <a:cs typeface="Nunito Sans" charset="0"/>
            </a:endParaRPr>
          </a:p>
        </p:txBody>
      </p:sp>
      <p:grpSp>
        <p:nvGrpSpPr>
          <p:cNvPr id="22" name="Shape 696"/>
          <p:cNvGrpSpPr/>
          <p:nvPr/>
        </p:nvGrpSpPr>
        <p:grpSpPr>
          <a:xfrm>
            <a:off x="7841531" y="1423614"/>
            <a:ext cx="765344" cy="555447"/>
            <a:chOff x="3932350" y="3714775"/>
            <a:chExt cx="439650" cy="319075"/>
          </a:xfrm>
        </p:grpSpPr>
        <p:sp>
          <p:nvSpPr>
            <p:cNvPr id="23" name="Shape 697"/>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698"/>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699"/>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700"/>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701"/>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1110693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Metagenomic</a:t>
            </a:r>
            <a:r>
              <a:rPr lang="en-US" smtClean="0"/>
              <a:t> sequencing</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22</a:t>
            </a:fld>
            <a:endParaRPr lang="en"/>
          </a:p>
        </p:txBody>
      </p:sp>
      <p:sp>
        <p:nvSpPr>
          <p:cNvPr id="10" name="Shape 345"/>
          <p:cNvSpPr txBox="1">
            <a:spLocks/>
          </p:cNvSpPr>
          <p:nvPr/>
        </p:nvSpPr>
        <p:spPr>
          <a:xfrm>
            <a:off x="3400100" y="545954"/>
            <a:ext cx="5058000" cy="1268700"/>
          </a:xfrm>
          <a:prstGeom prst="rect">
            <a:avLst/>
          </a:prstGeom>
          <a:solidFill>
            <a:srgbClr val="FFA400"/>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Nunito Sans"/>
              <a:buNone/>
              <a:defRPr sz="2400" b="0" i="0" u="none" strike="noStrike" cap="none">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r>
              <a:rPr lang="en-US" sz="3600" smtClean="0"/>
              <a:t>Read-Based </a:t>
            </a:r>
          </a:p>
          <a:p>
            <a:pPr>
              <a:spcBef>
                <a:spcPts val="600"/>
              </a:spcBef>
              <a:buClr>
                <a:schemeClr val="dk1"/>
              </a:buClr>
              <a:buSzPct val="78571"/>
              <a:buFont typeface="Arial"/>
              <a:buNone/>
            </a:pPr>
            <a:r>
              <a:rPr lang="en-US" sz="1400" smtClean="0"/>
              <a:t>Focused on functional and taxonomic composition</a:t>
            </a:r>
            <a:endParaRPr lang="en" sz="1400"/>
          </a:p>
        </p:txBody>
      </p:sp>
      <p:sp>
        <p:nvSpPr>
          <p:cNvPr id="12" name="Shape 346"/>
          <p:cNvSpPr txBox="1">
            <a:spLocks/>
          </p:cNvSpPr>
          <p:nvPr/>
        </p:nvSpPr>
        <p:spPr>
          <a:xfrm>
            <a:off x="3400100" y="1902136"/>
            <a:ext cx="5058000" cy="1268700"/>
          </a:xfrm>
          <a:prstGeom prst="rect">
            <a:avLst/>
          </a:prstGeom>
          <a:solidFill>
            <a:srgbClr val="F67031"/>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Nunito Sans"/>
              <a:buNone/>
              <a:defRPr sz="2400" b="0" i="0" u="none" strike="noStrike" cap="none">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pPr>
              <a:spcBef>
                <a:spcPts val="600"/>
              </a:spcBef>
              <a:buClr>
                <a:schemeClr val="dk1"/>
              </a:buClr>
              <a:buSzPct val="78571"/>
              <a:buFont typeface="Arial"/>
              <a:buNone/>
            </a:pPr>
            <a:r>
              <a:rPr lang="en-US" sz="3600" smtClean="0"/>
              <a:t>Assembly-Based </a:t>
            </a:r>
          </a:p>
          <a:p>
            <a:pPr>
              <a:spcBef>
                <a:spcPts val="600"/>
              </a:spcBef>
              <a:buClr>
                <a:schemeClr val="dk1"/>
              </a:buClr>
              <a:buSzPct val="78571"/>
              <a:buFont typeface="Arial"/>
              <a:buNone/>
            </a:pPr>
            <a:r>
              <a:rPr lang="en-US" sz="1400" smtClean="0"/>
              <a:t>Useful for pathway analysis, </a:t>
            </a:r>
            <a:r>
              <a:rPr lang="en-US" sz="1400" err="1" smtClean="0"/>
              <a:t>phylogenetics</a:t>
            </a:r>
            <a:endParaRPr lang="en" sz="1400"/>
          </a:p>
        </p:txBody>
      </p:sp>
      <p:sp>
        <p:nvSpPr>
          <p:cNvPr id="13" name="Shape 347"/>
          <p:cNvSpPr txBox="1">
            <a:spLocks/>
          </p:cNvSpPr>
          <p:nvPr/>
        </p:nvSpPr>
        <p:spPr>
          <a:xfrm>
            <a:off x="3400100" y="3258326"/>
            <a:ext cx="5058000" cy="1268699"/>
          </a:xfrm>
          <a:prstGeom prst="rect">
            <a:avLst/>
          </a:prstGeom>
          <a:solidFill>
            <a:srgbClr val="ED0036"/>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Nunito Sans"/>
              <a:buNone/>
              <a:defRPr sz="2400" b="0" i="0" u="none" strike="noStrike" cap="none">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pPr>
              <a:buClr>
                <a:schemeClr val="dk1"/>
              </a:buClr>
              <a:buSzPct val="30555"/>
              <a:buFont typeface="Arial"/>
              <a:buNone/>
            </a:pPr>
            <a:r>
              <a:rPr lang="en-US" sz="3600" smtClean="0"/>
              <a:t>Detection-based</a:t>
            </a:r>
            <a:endParaRPr lang="en" sz="3600" smtClean="0"/>
          </a:p>
          <a:p>
            <a:pPr>
              <a:spcBef>
                <a:spcPts val="600"/>
              </a:spcBef>
              <a:buClr>
                <a:schemeClr val="dk1"/>
              </a:buClr>
              <a:buSzPct val="78571"/>
              <a:buFont typeface="Arial"/>
              <a:buNone/>
            </a:pPr>
            <a:r>
              <a:rPr lang="en-US" sz="1400" smtClean="0"/>
              <a:t>Primarily for pathogen detection</a:t>
            </a:r>
            <a:endParaRPr lang="en" sz="1400"/>
          </a:p>
        </p:txBody>
      </p:sp>
      <p:sp>
        <p:nvSpPr>
          <p:cNvPr id="22" name="Shape 579"/>
          <p:cNvSpPr/>
          <p:nvPr/>
        </p:nvSpPr>
        <p:spPr>
          <a:xfrm>
            <a:off x="7613399" y="2289606"/>
            <a:ext cx="413001" cy="413001"/>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3" name="Shape 661"/>
          <p:cNvGrpSpPr/>
          <p:nvPr/>
        </p:nvGrpSpPr>
        <p:grpSpPr>
          <a:xfrm>
            <a:off x="7607285" y="3554940"/>
            <a:ext cx="502242" cy="512769"/>
            <a:chOff x="3951850" y="2985350"/>
            <a:chExt cx="407950" cy="416500"/>
          </a:xfrm>
        </p:grpSpPr>
        <p:sp>
          <p:nvSpPr>
            <p:cNvPr id="24" name="Shape 662"/>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663"/>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664"/>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665"/>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9" name="TextBox 8"/>
          <p:cNvSpPr txBox="1"/>
          <p:nvPr/>
        </p:nvSpPr>
        <p:spPr>
          <a:xfrm>
            <a:off x="7435374" y="1026415"/>
            <a:ext cx="764953" cy="338554"/>
          </a:xfrm>
          <a:prstGeom prst="rect">
            <a:avLst/>
          </a:prstGeom>
          <a:noFill/>
          <a:ln>
            <a:noFill/>
          </a:ln>
        </p:spPr>
        <p:txBody>
          <a:bodyPr wrap="none" rtlCol="0">
            <a:spAutoFit/>
          </a:bodyPr>
          <a:lstStyle/>
          <a:p>
            <a:r>
              <a:rPr lang="en-US" sz="1600" b="1" smtClean="0">
                <a:ln>
                  <a:solidFill>
                    <a:schemeClr val="bg1"/>
                  </a:solidFill>
                </a:ln>
                <a:noFill/>
              </a:rPr>
              <a:t>GATC</a:t>
            </a:r>
            <a:endParaRPr lang="en-US" sz="1600" b="1">
              <a:ln>
                <a:solidFill>
                  <a:schemeClr val="bg1"/>
                </a:solidFill>
              </a:ln>
              <a:noFill/>
            </a:endParaRPr>
          </a:p>
        </p:txBody>
      </p:sp>
    </p:spTree>
    <p:extLst>
      <p:ext uri="{BB962C8B-B14F-4D97-AF65-F5344CB8AC3E}">
        <p14:creationId xmlns:p14="http://schemas.microsoft.com/office/powerpoint/2010/main" val="11272127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452" y="461073"/>
            <a:ext cx="2240895" cy="3981000"/>
          </a:xfrm>
        </p:spPr>
        <p:txBody>
          <a:bodyPr/>
          <a:lstStyle/>
          <a:p>
            <a:r>
              <a:rPr lang="en-US" smtClean="0"/>
              <a:t>Quality Control</a:t>
            </a:r>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23</a:t>
            </a:fld>
            <a:endParaRPr lang="e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279" y="-5750"/>
            <a:ext cx="3974523" cy="5143500"/>
          </a:xfrm>
          <a:prstGeom prst="rect">
            <a:avLst/>
          </a:prstGeom>
        </p:spPr>
      </p:pic>
      <p:sp>
        <p:nvSpPr>
          <p:cNvPr id="6" name="TextBox 5"/>
          <p:cNvSpPr txBox="1"/>
          <p:nvPr/>
        </p:nvSpPr>
        <p:spPr>
          <a:xfrm>
            <a:off x="234449" y="4442073"/>
            <a:ext cx="2096903" cy="307777"/>
          </a:xfrm>
          <a:prstGeom prst="rect">
            <a:avLst/>
          </a:prstGeom>
          <a:noFill/>
        </p:spPr>
        <p:txBody>
          <a:bodyPr wrap="square" rtlCol="0">
            <a:spAutoFit/>
          </a:bodyPr>
          <a:lstStyle/>
          <a:p>
            <a:r>
              <a:rPr lang="de-DE" dirty="0" smtClean="0">
                <a:hlinkClick r:id="rId3"/>
              </a:rPr>
              <a:t>Demo of QC application </a:t>
            </a:r>
            <a:endParaRPr lang="de-DE" dirty="0" smtClean="0"/>
          </a:p>
        </p:txBody>
      </p:sp>
    </p:spTree>
    <p:extLst>
      <p:ext uri="{BB962C8B-B14F-4D97-AF65-F5344CB8AC3E}">
        <p14:creationId xmlns:p14="http://schemas.microsoft.com/office/powerpoint/2010/main" val="478123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t>
            </a:r>
            <a:r>
              <a:rPr lang="en-US" smtClean="0"/>
              <a:t>axonomic composition </a:t>
            </a:r>
            <a:endParaRPr lang="en-US"/>
          </a:p>
        </p:txBody>
      </p:sp>
      <p:sp>
        <p:nvSpPr>
          <p:cNvPr id="6" name="Text Placeholder 5"/>
          <p:cNvSpPr>
            <a:spLocks noGrp="1"/>
          </p:cNvSpPr>
          <p:nvPr>
            <p:ph type="body" idx="1"/>
          </p:nvPr>
        </p:nvSpPr>
        <p:spPr/>
        <p:txBody>
          <a:bodyPr/>
          <a:lstStyle/>
          <a:p>
            <a:pPr>
              <a:buNone/>
            </a:pPr>
            <a:r>
              <a:rPr lang="en-US" sz="1400" b="1" smtClean="0"/>
              <a:t>Read identification</a:t>
            </a:r>
          </a:p>
          <a:p>
            <a:pPr>
              <a:buNone/>
            </a:pPr>
            <a:endParaRPr lang="en-US" sz="1400" b="1" smtClean="0"/>
          </a:p>
          <a:p>
            <a:pPr>
              <a:buNone/>
            </a:pPr>
            <a:r>
              <a:rPr lang="en-US" sz="1200" b="1" smtClean="0"/>
              <a:t>Read based approaches require rapid methods</a:t>
            </a:r>
          </a:p>
          <a:p>
            <a:pPr marL="171450" indent="-171450"/>
            <a:r>
              <a:rPr lang="en-US" sz="1200" err="1" smtClean="0"/>
              <a:t>Kmer</a:t>
            </a:r>
            <a:r>
              <a:rPr lang="en-US" sz="1200" smtClean="0"/>
              <a:t> based matching</a:t>
            </a:r>
          </a:p>
          <a:p>
            <a:pPr marL="171450" lvl="1" indent="-171450"/>
            <a:r>
              <a:rPr lang="en-US" sz="1200" smtClean="0"/>
              <a:t>Clarke, Kraken</a:t>
            </a:r>
          </a:p>
          <a:p>
            <a:pPr marL="171450" indent="-171450"/>
            <a:r>
              <a:rPr lang="en-US" sz="1200" smtClean="0"/>
              <a:t>BWA/FM indexed based</a:t>
            </a:r>
          </a:p>
          <a:p>
            <a:pPr marL="171450" lvl="1" indent="-171450"/>
            <a:r>
              <a:rPr lang="en-US" sz="1200"/>
              <a:t>C</a:t>
            </a:r>
            <a:r>
              <a:rPr lang="en-US" sz="1200" smtClean="0"/>
              <a:t>entrifuge</a:t>
            </a:r>
          </a:p>
          <a:p>
            <a:pPr marL="171450" lvl="3" indent="-171450">
              <a:buFont typeface="Nunito Sans"/>
              <a:buChar char="▪"/>
            </a:pPr>
            <a:r>
              <a:rPr lang="en-US" sz="1200"/>
              <a:t>Accelerated gapped </a:t>
            </a:r>
            <a:r>
              <a:rPr lang="en-US" sz="1200" smtClean="0"/>
              <a:t>alignment</a:t>
            </a:r>
          </a:p>
          <a:p>
            <a:pPr marL="171450" lvl="8" indent="-171450">
              <a:buFont typeface="Nunito Sans"/>
              <a:buChar char="▪"/>
            </a:pPr>
            <a:r>
              <a:rPr lang="en-US" sz="1200" smtClean="0"/>
              <a:t>Diamond</a:t>
            </a:r>
            <a:r>
              <a:rPr lang="en-US" sz="1200"/>
              <a:t>/ </a:t>
            </a:r>
            <a:r>
              <a:rPr lang="en-US" sz="1200" smtClean="0"/>
              <a:t>Megan</a:t>
            </a:r>
          </a:p>
          <a:p>
            <a:pPr marL="171450" indent="-171450"/>
            <a:endParaRPr lang="en-US" sz="1200" smtClean="0"/>
          </a:p>
          <a:p>
            <a:pPr marL="171450" indent="-171450"/>
            <a:r>
              <a:rPr lang="en-US" sz="1200" smtClean="0"/>
              <a:t>Database selection is key </a:t>
            </a:r>
          </a:p>
          <a:p>
            <a:pPr marL="171450" indent="-171450"/>
            <a:r>
              <a:rPr lang="en-US" sz="1200" smtClean="0"/>
              <a:t>Precision-recall should be considered</a:t>
            </a:r>
            <a:endParaRPr lang="en-US" sz="1200"/>
          </a:p>
        </p:txBody>
      </p:sp>
      <p:sp>
        <p:nvSpPr>
          <p:cNvPr id="7" name="Text Placeholder 6"/>
          <p:cNvSpPr>
            <a:spLocks noGrp="1"/>
          </p:cNvSpPr>
          <p:nvPr>
            <p:ph type="body" idx="2"/>
          </p:nvPr>
        </p:nvSpPr>
        <p:spPr>
          <a:xfrm>
            <a:off x="5956700" y="575500"/>
            <a:ext cx="2730000" cy="3045155"/>
          </a:xfrm>
        </p:spPr>
        <p:txBody>
          <a:bodyPr/>
          <a:lstStyle/>
          <a:p>
            <a:pPr>
              <a:buNone/>
            </a:pPr>
            <a:r>
              <a:rPr lang="en-US" sz="1400" b="1" smtClean="0"/>
              <a:t>Gene based identification</a:t>
            </a:r>
          </a:p>
          <a:p>
            <a:pPr>
              <a:buNone/>
            </a:pPr>
            <a:endParaRPr lang="en-US" b="1"/>
          </a:p>
          <a:p>
            <a:pPr>
              <a:buNone/>
            </a:pPr>
            <a:r>
              <a:rPr lang="en-US" sz="1200" b="1" smtClean="0"/>
              <a:t>First  gene calling is run</a:t>
            </a:r>
          </a:p>
          <a:p>
            <a:pPr>
              <a:buNone/>
            </a:pPr>
            <a:r>
              <a:rPr lang="en-US" sz="1200" err="1" smtClean="0"/>
              <a:t>Metagenemark</a:t>
            </a:r>
            <a:r>
              <a:rPr lang="en-US" sz="1200" smtClean="0"/>
              <a:t>, Prodigal</a:t>
            </a:r>
          </a:p>
          <a:p>
            <a:pPr>
              <a:buNone/>
            </a:pPr>
            <a:endParaRPr lang="en-US" sz="1200" smtClean="0"/>
          </a:p>
          <a:p>
            <a:pPr>
              <a:buNone/>
            </a:pPr>
            <a:r>
              <a:rPr lang="en-US" sz="1200" smtClean="0"/>
              <a:t>Full length genes increase accuracy</a:t>
            </a:r>
          </a:p>
          <a:p>
            <a:pPr>
              <a:buNone/>
            </a:pPr>
            <a:endParaRPr lang="en-US" sz="1200" smtClean="0"/>
          </a:p>
          <a:p>
            <a:pPr>
              <a:buNone/>
            </a:pPr>
            <a:r>
              <a:rPr lang="en-US" sz="1200" smtClean="0"/>
              <a:t>Data reduction allows for more sensitive methods: </a:t>
            </a:r>
          </a:p>
          <a:p>
            <a:pPr>
              <a:buNone/>
            </a:pPr>
            <a:r>
              <a:rPr lang="en-US" sz="1200" err="1" smtClean="0"/>
              <a:t>Hmmer</a:t>
            </a:r>
            <a:r>
              <a:rPr lang="en-US" sz="1200" smtClean="0"/>
              <a:t>,</a:t>
            </a:r>
          </a:p>
          <a:p>
            <a:pPr>
              <a:buNone/>
            </a:pPr>
            <a:endParaRPr lang="en-US" sz="1200" smtClean="0"/>
          </a:p>
          <a:p>
            <a:pPr>
              <a:buNone/>
            </a:pPr>
            <a:r>
              <a:rPr lang="en-US" sz="1200" smtClean="0"/>
              <a:t>Gapped alignment (LAST, </a:t>
            </a:r>
            <a:r>
              <a:rPr lang="en-US" sz="1200" err="1" smtClean="0"/>
              <a:t>RapSearch</a:t>
            </a:r>
            <a:r>
              <a:rPr lang="en-US" sz="1200" smtClean="0"/>
              <a:t>)</a:t>
            </a:r>
          </a:p>
          <a:p>
            <a:pPr>
              <a:buNone/>
            </a:pPr>
            <a:endParaRPr lang="en-US" sz="1200"/>
          </a:p>
          <a:p>
            <a:pPr>
              <a:buNone/>
            </a:pPr>
            <a:endParaRPr lang="en-US" sz="120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24</a:t>
            </a:fld>
            <a:endParaRPr lang="en"/>
          </a:p>
        </p:txBody>
      </p:sp>
      <p:sp>
        <p:nvSpPr>
          <p:cNvPr id="8" name="TextBox 7"/>
          <p:cNvSpPr txBox="1"/>
          <p:nvPr/>
        </p:nvSpPr>
        <p:spPr>
          <a:xfrm>
            <a:off x="3223491" y="4119418"/>
            <a:ext cx="4673600" cy="523220"/>
          </a:xfrm>
          <a:prstGeom prst="rect">
            <a:avLst/>
          </a:prstGeom>
          <a:noFill/>
        </p:spPr>
        <p:txBody>
          <a:bodyPr wrap="square" rtlCol="0">
            <a:spAutoFit/>
          </a:bodyPr>
          <a:lstStyle/>
          <a:p>
            <a:r>
              <a:rPr lang="en-US" i="1" smtClean="0">
                <a:latin typeface="Nunito Sans" charset="0"/>
                <a:ea typeface="Nunito Sans" charset="0"/>
                <a:cs typeface="Nunito Sans" charset="0"/>
              </a:rPr>
              <a:t>Determining the level to classify at  is a challenge for all algorithms</a:t>
            </a:r>
            <a:endParaRPr lang="en-US" i="1">
              <a:latin typeface="Nunito Sans" charset="0"/>
              <a:ea typeface="Nunito Sans" charset="0"/>
              <a:cs typeface="Nunito Sans" charset="0"/>
            </a:endParaRPr>
          </a:p>
        </p:txBody>
      </p:sp>
    </p:spTree>
    <p:extLst>
      <p:ext uri="{BB962C8B-B14F-4D97-AF65-F5344CB8AC3E}">
        <p14:creationId xmlns:p14="http://schemas.microsoft.com/office/powerpoint/2010/main" val="1134023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50" y="575500"/>
            <a:ext cx="2213186" cy="3981000"/>
          </a:xfrm>
        </p:spPr>
        <p:txBody>
          <a:bodyPr/>
          <a:lstStyle/>
          <a:p>
            <a:r>
              <a:rPr lang="en-US" smtClean="0"/>
              <a:t>Metagenome binning </a:t>
            </a:r>
            <a:r>
              <a:rPr lang="mr-IN" smtClean="0"/>
              <a:t>–</a:t>
            </a:r>
            <a:r>
              <a:rPr lang="en-US" smtClean="0"/>
              <a:t>genome reconstruction</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25</a:t>
            </a:fld>
            <a:endParaRPr lang="en"/>
          </a:p>
        </p:txBody>
      </p:sp>
      <p:sp>
        <p:nvSpPr>
          <p:cNvPr id="5" name="TextBox 4"/>
          <p:cNvSpPr txBox="1"/>
          <p:nvPr/>
        </p:nvSpPr>
        <p:spPr>
          <a:xfrm>
            <a:off x="3713019" y="649390"/>
            <a:ext cx="4544291" cy="830997"/>
          </a:xfrm>
          <a:prstGeom prst="rect">
            <a:avLst/>
          </a:prstGeom>
          <a:noFill/>
        </p:spPr>
        <p:txBody>
          <a:bodyPr wrap="square" rtlCol="0">
            <a:spAutoFit/>
          </a:bodyPr>
          <a:lstStyle/>
          <a:p>
            <a:r>
              <a:rPr lang="en-US" sz="1600" i="1" smtClean="0">
                <a:latin typeface="Georgia" charset="0"/>
                <a:ea typeface="Georgia" charset="0"/>
                <a:cs typeface="Georgia" charset="0"/>
              </a:rPr>
              <a:t>Metagenome binning is the clustering of </a:t>
            </a:r>
            <a:r>
              <a:rPr lang="en-US" sz="1600" i="1" err="1" smtClean="0">
                <a:latin typeface="Georgia" charset="0"/>
                <a:ea typeface="Georgia" charset="0"/>
                <a:cs typeface="Georgia" charset="0"/>
              </a:rPr>
              <a:t>contigs</a:t>
            </a:r>
            <a:r>
              <a:rPr lang="en-US" sz="1600" i="1" smtClean="0">
                <a:latin typeface="Georgia" charset="0"/>
                <a:ea typeface="Georgia" charset="0"/>
                <a:cs typeface="Georgia" charset="0"/>
              </a:rPr>
              <a:t> into bins that originate from a single genome.</a:t>
            </a:r>
          </a:p>
        </p:txBody>
      </p:sp>
      <p:sp>
        <p:nvSpPr>
          <p:cNvPr id="6" name="TextBox 5"/>
          <p:cNvSpPr txBox="1"/>
          <p:nvPr/>
        </p:nvSpPr>
        <p:spPr>
          <a:xfrm>
            <a:off x="3001819" y="2225962"/>
            <a:ext cx="1838036" cy="1169551"/>
          </a:xfrm>
          <a:prstGeom prst="rect">
            <a:avLst/>
          </a:prstGeom>
          <a:noFill/>
        </p:spPr>
        <p:txBody>
          <a:bodyPr wrap="square" rtlCol="0">
            <a:spAutoFit/>
          </a:bodyPr>
          <a:lstStyle/>
          <a:p>
            <a:r>
              <a:rPr lang="en-US" b="1" smtClean="0">
                <a:latin typeface="Nunito Sans" charset="0"/>
                <a:ea typeface="Nunito Sans" charset="0"/>
                <a:cs typeface="Nunito Sans" charset="0"/>
              </a:rPr>
              <a:t>Input data used: </a:t>
            </a:r>
          </a:p>
          <a:p>
            <a:pPr marL="285750" indent="-285750">
              <a:buFont typeface="Arial" charset="0"/>
              <a:buChar char="•"/>
            </a:pPr>
            <a:r>
              <a:rPr lang="en-US" smtClean="0">
                <a:latin typeface="Nunito Sans" charset="0"/>
                <a:ea typeface="Nunito Sans" charset="0"/>
                <a:cs typeface="Nunito Sans" charset="0"/>
              </a:rPr>
              <a:t>4-mer frequencies</a:t>
            </a:r>
          </a:p>
          <a:p>
            <a:pPr marL="285750" indent="-285750">
              <a:buFont typeface="Arial" charset="0"/>
              <a:buChar char="•"/>
            </a:pPr>
            <a:r>
              <a:rPr lang="en-US" smtClean="0">
                <a:latin typeface="Nunito Sans" charset="0"/>
                <a:ea typeface="Nunito Sans" charset="0"/>
                <a:cs typeface="Nunito Sans" charset="0"/>
              </a:rPr>
              <a:t>Abundance profiles </a:t>
            </a:r>
            <a:endParaRPr lang="en-US">
              <a:latin typeface="Nunito Sans" charset="0"/>
              <a:ea typeface="Nunito Sans" charset="0"/>
              <a:cs typeface="Nunito Sans" charset="0"/>
            </a:endParaRPr>
          </a:p>
        </p:txBody>
      </p:sp>
      <p:sp>
        <p:nvSpPr>
          <p:cNvPr id="7" name="TextBox 6"/>
          <p:cNvSpPr txBox="1"/>
          <p:nvPr/>
        </p:nvSpPr>
        <p:spPr>
          <a:xfrm>
            <a:off x="5066147" y="2225962"/>
            <a:ext cx="1838036" cy="1384995"/>
          </a:xfrm>
          <a:prstGeom prst="rect">
            <a:avLst/>
          </a:prstGeom>
          <a:noFill/>
        </p:spPr>
        <p:txBody>
          <a:bodyPr wrap="square" rtlCol="0">
            <a:spAutoFit/>
          </a:bodyPr>
          <a:lstStyle/>
          <a:p>
            <a:r>
              <a:rPr lang="en-US" b="1" smtClean="0">
                <a:latin typeface="Nunito Sans" charset="0"/>
                <a:ea typeface="Nunito Sans" charset="0"/>
                <a:cs typeface="Nunito Sans" charset="0"/>
              </a:rPr>
              <a:t>Common tools:</a:t>
            </a:r>
          </a:p>
          <a:p>
            <a:pPr marL="285750" indent="-285750">
              <a:buFont typeface="Arial" charset="0"/>
              <a:buChar char="•"/>
            </a:pPr>
            <a:r>
              <a:rPr lang="en-US" err="1" smtClean="0">
                <a:latin typeface="Nunito Sans" charset="0"/>
                <a:ea typeface="Nunito Sans" charset="0"/>
                <a:cs typeface="Nunito Sans" charset="0"/>
              </a:rPr>
              <a:t>Metabat</a:t>
            </a:r>
            <a:endParaRPr lang="en-US" smtClean="0">
              <a:latin typeface="Nunito Sans" charset="0"/>
              <a:ea typeface="Nunito Sans" charset="0"/>
              <a:cs typeface="Nunito Sans" charset="0"/>
            </a:endParaRPr>
          </a:p>
          <a:p>
            <a:pPr marL="285750" indent="-285750">
              <a:buFont typeface="Arial" charset="0"/>
              <a:buChar char="•"/>
            </a:pPr>
            <a:r>
              <a:rPr lang="en-US" smtClean="0">
                <a:latin typeface="Nunito Sans" charset="0"/>
                <a:ea typeface="Nunito Sans" charset="0"/>
                <a:cs typeface="Nunito Sans" charset="0"/>
              </a:rPr>
              <a:t>Maxbin2</a:t>
            </a:r>
          </a:p>
          <a:p>
            <a:pPr marL="285750" indent="-285750">
              <a:buFont typeface="Arial" charset="0"/>
              <a:buChar char="•"/>
            </a:pPr>
            <a:r>
              <a:rPr lang="en-US" smtClean="0">
                <a:latin typeface="Nunito Sans" charset="0"/>
                <a:ea typeface="Nunito Sans" charset="0"/>
                <a:cs typeface="Nunito Sans" charset="0"/>
              </a:rPr>
              <a:t>Concoct</a:t>
            </a:r>
          </a:p>
          <a:p>
            <a:pPr marL="285750" indent="-285750">
              <a:buFont typeface="Arial" charset="0"/>
              <a:buChar char="•"/>
            </a:pPr>
            <a:r>
              <a:rPr lang="en-US" smtClean="0">
                <a:latin typeface="Nunito Sans" charset="0"/>
                <a:ea typeface="Nunito Sans" charset="0"/>
                <a:cs typeface="Nunito Sans" charset="0"/>
              </a:rPr>
              <a:t>ABAWACA</a:t>
            </a:r>
          </a:p>
          <a:p>
            <a:pPr marL="285750" indent="-285750">
              <a:buFont typeface="Arial" charset="0"/>
              <a:buChar char="•"/>
            </a:pPr>
            <a:r>
              <a:rPr lang="en-US" smtClean="0">
                <a:latin typeface="Nunito Sans" charset="0"/>
                <a:ea typeface="Nunito Sans" charset="0"/>
                <a:cs typeface="Nunito Sans" charset="0"/>
              </a:rPr>
              <a:t>ESOM</a:t>
            </a:r>
          </a:p>
        </p:txBody>
      </p:sp>
      <p:sp>
        <p:nvSpPr>
          <p:cNvPr id="9" name="TextBox 8"/>
          <p:cNvSpPr txBox="1"/>
          <p:nvPr/>
        </p:nvSpPr>
        <p:spPr>
          <a:xfrm>
            <a:off x="6718747" y="2225962"/>
            <a:ext cx="1838036" cy="523220"/>
          </a:xfrm>
          <a:prstGeom prst="rect">
            <a:avLst/>
          </a:prstGeom>
          <a:noFill/>
        </p:spPr>
        <p:txBody>
          <a:bodyPr wrap="square" rtlCol="0">
            <a:spAutoFit/>
          </a:bodyPr>
          <a:lstStyle/>
          <a:p>
            <a:r>
              <a:rPr lang="en-US" b="1" smtClean="0">
                <a:latin typeface="Nunito Sans" charset="0"/>
                <a:ea typeface="Nunito Sans" charset="0"/>
                <a:cs typeface="Nunito Sans" charset="0"/>
              </a:rPr>
              <a:t>Quality assessment</a:t>
            </a:r>
          </a:p>
          <a:p>
            <a:pPr marL="285750" indent="-285750">
              <a:buFont typeface="Arial" charset="0"/>
              <a:buChar char="•"/>
            </a:pPr>
            <a:r>
              <a:rPr lang="en-US" err="1" smtClean="0">
                <a:latin typeface="Nunito Sans" charset="0"/>
                <a:ea typeface="Nunito Sans" charset="0"/>
                <a:cs typeface="Nunito Sans" charset="0"/>
              </a:rPr>
              <a:t>CheckM</a:t>
            </a:r>
            <a:endParaRPr lang="en-US" smtClean="0">
              <a:latin typeface="Nunito Sans" charset="0"/>
              <a:ea typeface="Nunito Sans" charset="0"/>
              <a:cs typeface="Nunito Sans" charset="0"/>
            </a:endParaRPr>
          </a:p>
        </p:txBody>
      </p:sp>
    </p:spTree>
    <p:extLst>
      <p:ext uri="{BB962C8B-B14F-4D97-AF65-F5344CB8AC3E}">
        <p14:creationId xmlns:p14="http://schemas.microsoft.com/office/powerpoint/2010/main" val="629750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50" y="575500"/>
            <a:ext cx="2213186" cy="3981000"/>
          </a:xfrm>
        </p:spPr>
        <p:txBody>
          <a:bodyPr/>
          <a:lstStyle/>
          <a:p>
            <a:r>
              <a:rPr lang="en-US" smtClean="0"/>
              <a:t>Metagenome binning </a:t>
            </a:r>
            <a:r>
              <a:rPr lang="mr-IN" smtClean="0"/>
              <a:t>–</a:t>
            </a:r>
            <a:r>
              <a:rPr lang="en-US" smtClean="0"/>
              <a:t>genome reconstruction</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26</a:t>
            </a:fld>
            <a:endParaRPr lang="en"/>
          </a:p>
        </p:txBody>
      </p:sp>
      <p:pic>
        <p:nvPicPr>
          <p:cNvPr id="8" name="Picture 7"/>
          <p:cNvPicPr>
            <a:picLocks noChangeAspect="1"/>
          </p:cNvPicPr>
          <p:nvPr/>
        </p:nvPicPr>
        <p:blipFill>
          <a:blip r:embed="rId2"/>
          <a:stretch>
            <a:fillRect/>
          </a:stretch>
        </p:blipFill>
        <p:spPr>
          <a:xfrm>
            <a:off x="3195783" y="908009"/>
            <a:ext cx="5525700" cy="3405373"/>
          </a:xfrm>
          <a:prstGeom prst="rect">
            <a:avLst/>
          </a:prstGeom>
        </p:spPr>
      </p:pic>
      <p:sp>
        <p:nvSpPr>
          <p:cNvPr id="4" name="TextBox 3"/>
          <p:cNvSpPr txBox="1"/>
          <p:nvPr/>
        </p:nvSpPr>
        <p:spPr>
          <a:xfrm>
            <a:off x="3482958" y="406223"/>
            <a:ext cx="5073825" cy="338554"/>
          </a:xfrm>
          <a:prstGeom prst="rect">
            <a:avLst/>
          </a:prstGeom>
          <a:noFill/>
        </p:spPr>
        <p:txBody>
          <a:bodyPr wrap="none" rtlCol="0">
            <a:spAutoFit/>
          </a:bodyPr>
          <a:lstStyle/>
          <a:p>
            <a:r>
              <a:rPr lang="en-US" sz="1600" smtClean="0">
                <a:latin typeface="Nunito Sans" charset="0"/>
                <a:ea typeface="Nunito Sans" charset="0"/>
                <a:cs typeface="Nunito Sans" charset="0"/>
              </a:rPr>
              <a:t>Growth in metagenome assembled genomes (MAG’s)</a:t>
            </a:r>
            <a:endParaRPr lang="en-US" sz="1600">
              <a:latin typeface="Nunito Sans" charset="0"/>
              <a:ea typeface="Nunito Sans" charset="0"/>
              <a:cs typeface="Nunito Sans" charset="0"/>
            </a:endParaRPr>
          </a:p>
        </p:txBody>
      </p:sp>
      <p:sp>
        <p:nvSpPr>
          <p:cNvPr id="10" name="TextBox 9"/>
          <p:cNvSpPr txBox="1"/>
          <p:nvPr/>
        </p:nvSpPr>
        <p:spPr>
          <a:xfrm>
            <a:off x="4611539" y="4541000"/>
            <a:ext cx="3020379" cy="307777"/>
          </a:xfrm>
          <a:prstGeom prst="rect">
            <a:avLst/>
          </a:prstGeom>
          <a:noFill/>
        </p:spPr>
        <p:txBody>
          <a:bodyPr wrap="none" rtlCol="0">
            <a:spAutoFit/>
          </a:bodyPr>
          <a:lstStyle/>
          <a:p>
            <a:r>
              <a:rPr lang="en-US" smtClean="0">
                <a:latin typeface="Nunito Sans" charset="0"/>
                <a:ea typeface="Nunito Sans" charset="0"/>
                <a:cs typeface="Nunito Sans" charset="0"/>
              </a:rPr>
              <a:t>Quality standards are </a:t>
            </a:r>
            <a:r>
              <a:rPr lang="en-US" smtClean="0">
                <a:latin typeface="Nunito Sans" charset="0"/>
                <a:ea typeface="Nunito Sans" charset="0"/>
                <a:cs typeface="Nunito Sans" charset="0"/>
                <a:hlinkClick r:id="rId3"/>
              </a:rPr>
              <a:t>now available</a:t>
            </a:r>
            <a:endParaRPr lang="en-US">
              <a:latin typeface="Nunito Sans" charset="0"/>
              <a:ea typeface="Nunito Sans" charset="0"/>
              <a:cs typeface="Nunito Sans" charset="0"/>
            </a:endParaRPr>
          </a:p>
        </p:txBody>
      </p:sp>
    </p:spTree>
    <p:extLst>
      <p:ext uri="{BB962C8B-B14F-4D97-AF65-F5344CB8AC3E}">
        <p14:creationId xmlns:p14="http://schemas.microsoft.com/office/powerpoint/2010/main" val="1586764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Functional annotation</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27</a:t>
            </a:fld>
            <a:endParaRPr lang="en"/>
          </a:p>
        </p:txBody>
      </p:sp>
      <p:sp>
        <p:nvSpPr>
          <p:cNvPr id="4" name="TextBox 3"/>
          <p:cNvSpPr txBox="1"/>
          <p:nvPr/>
        </p:nvSpPr>
        <p:spPr>
          <a:xfrm>
            <a:off x="3177309" y="988289"/>
            <a:ext cx="1884218" cy="3108543"/>
          </a:xfrm>
          <a:prstGeom prst="rect">
            <a:avLst/>
          </a:prstGeom>
          <a:noFill/>
        </p:spPr>
        <p:txBody>
          <a:bodyPr wrap="square" rtlCol="0">
            <a:spAutoFit/>
          </a:bodyPr>
          <a:lstStyle/>
          <a:p>
            <a:r>
              <a:rPr lang="en-US" b="1" smtClean="0">
                <a:latin typeface="Nunito Sans" charset="0"/>
                <a:ea typeface="Nunito Sans" charset="0"/>
                <a:cs typeface="Nunito Sans" charset="0"/>
              </a:rPr>
              <a:t>Protein families</a:t>
            </a:r>
          </a:p>
          <a:p>
            <a:r>
              <a:rPr lang="en-US" err="1" smtClean="0">
                <a:latin typeface="Nunito Sans" charset="0"/>
                <a:ea typeface="Nunito Sans" charset="0"/>
                <a:cs typeface="Nunito Sans" charset="0"/>
              </a:rPr>
              <a:t>Pfam</a:t>
            </a:r>
            <a:endParaRPr lang="en-US" smtClean="0">
              <a:latin typeface="Nunito Sans" charset="0"/>
              <a:ea typeface="Nunito Sans" charset="0"/>
              <a:cs typeface="Nunito Sans" charset="0"/>
            </a:endParaRPr>
          </a:p>
          <a:p>
            <a:r>
              <a:rPr lang="en-US" smtClean="0">
                <a:latin typeface="Nunito Sans" charset="0"/>
                <a:ea typeface="Nunito Sans" charset="0"/>
                <a:cs typeface="Nunito Sans" charset="0"/>
              </a:rPr>
              <a:t>Superfamily</a:t>
            </a:r>
          </a:p>
          <a:p>
            <a:r>
              <a:rPr lang="en-US" err="1" smtClean="0">
                <a:latin typeface="Nunito Sans" charset="0"/>
                <a:ea typeface="Nunito Sans" charset="0"/>
                <a:cs typeface="Nunito Sans" charset="0"/>
              </a:rPr>
              <a:t>eggNog</a:t>
            </a:r>
            <a:endParaRPr lang="en-US" smtClean="0">
              <a:latin typeface="Nunito Sans" charset="0"/>
              <a:ea typeface="Nunito Sans" charset="0"/>
              <a:cs typeface="Nunito Sans" charset="0"/>
            </a:endParaRPr>
          </a:p>
          <a:p>
            <a:endParaRPr lang="en-US">
              <a:latin typeface="Nunito Sans" charset="0"/>
              <a:ea typeface="Nunito Sans" charset="0"/>
              <a:cs typeface="Nunito Sans" charset="0"/>
            </a:endParaRPr>
          </a:p>
          <a:p>
            <a:r>
              <a:rPr lang="en-US" b="1" smtClean="0">
                <a:latin typeface="Nunito Sans" charset="0"/>
                <a:ea typeface="Nunito Sans" charset="0"/>
                <a:cs typeface="Nunito Sans" charset="0"/>
              </a:rPr>
              <a:t>Metabolic pathways </a:t>
            </a:r>
          </a:p>
          <a:p>
            <a:r>
              <a:rPr lang="en-US" err="1" smtClean="0">
                <a:latin typeface="Nunito Sans" charset="0"/>
                <a:ea typeface="Nunito Sans" charset="0"/>
                <a:cs typeface="Nunito Sans" charset="0"/>
              </a:rPr>
              <a:t>Kegg</a:t>
            </a:r>
            <a:endParaRPr lang="en-US" smtClean="0">
              <a:latin typeface="Nunito Sans" charset="0"/>
              <a:ea typeface="Nunito Sans" charset="0"/>
              <a:cs typeface="Nunito Sans" charset="0"/>
            </a:endParaRPr>
          </a:p>
          <a:p>
            <a:r>
              <a:rPr lang="en-US" smtClean="0">
                <a:latin typeface="Nunito Sans" charset="0"/>
                <a:ea typeface="Nunito Sans" charset="0"/>
                <a:cs typeface="Nunito Sans" charset="0"/>
              </a:rPr>
              <a:t>SEED</a:t>
            </a:r>
          </a:p>
          <a:p>
            <a:r>
              <a:rPr lang="en-US" err="1" smtClean="0">
                <a:latin typeface="Nunito Sans" charset="0"/>
                <a:ea typeface="Nunito Sans" charset="0"/>
                <a:cs typeface="Nunito Sans" charset="0"/>
              </a:rPr>
              <a:t>MetaCyc</a:t>
            </a:r>
            <a:endParaRPr lang="en-US" smtClean="0">
              <a:latin typeface="Nunito Sans" charset="0"/>
              <a:ea typeface="Nunito Sans" charset="0"/>
              <a:cs typeface="Nunito Sans" charset="0"/>
            </a:endParaRPr>
          </a:p>
          <a:p>
            <a:endParaRPr lang="en-US">
              <a:latin typeface="Nunito Sans" charset="0"/>
              <a:ea typeface="Nunito Sans" charset="0"/>
              <a:cs typeface="Nunito Sans" charset="0"/>
            </a:endParaRPr>
          </a:p>
          <a:p>
            <a:r>
              <a:rPr lang="en-US" b="1" smtClean="0">
                <a:latin typeface="Nunito Sans" charset="0"/>
                <a:ea typeface="Nunito Sans" charset="0"/>
                <a:cs typeface="Nunito Sans" charset="0"/>
              </a:rPr>
              <a:t>Antibiotic Resistance</a:t>
            </a:r>
          </a:p>
          <a:p>
            <a:r>
              <a:rPr lang="en-US" smtClean="0">
                <a:latin typeface="Nunito Sans" charset="0"/>
                <a:ea typeface="Nunito Sans" charset="0"/>
                <a:cs typeface="Nunito Sans" charset="0"/>
              </a:rPr>
              <a:t>CARD</a:t>
            </a:r>
          </a:p>
          <a:p>
            <a:r>
              <a:rPr lang="en-US" smtClean="0">
                <a:latin typeface="Nunito Sans" charset="0"/>
                <a:ea typeface="Nunito Sans" charset="0"/>
                <a:cs typeface="Nunito Sans" charset="0"/>
              </a:rPr>
              <a:t>ARDB</a:t>
            </a:r>
          </a:p>
        </p:txBody>
      </p:sp>
      <p:sp>
        <p:nvSpPr>
          <p:cNvPr id="6" name="TextBox 5"/>
          <p:cNvSpPr txBox="1"/>
          <p:nvPr/>
        </p:nvSpPr>
        <p:spPr>
          <a:xfrm>
            <a:off x="3177309" y="4373830"/>
            <a:ext cx="4600940" cy="307777"/>
          </a:xfrm>
          <a:prstGeom prst="rect">
            <a:avLst/>
          </a:prstGeom>
          <a:noFill/>
        </p:spPr>
        <p:txBody>
          <a:bodyPr wrap="none" rtlCol="0">
            <a:spAutoFit/>
          </a:bodyPr>
          <a:lstStyle/>
          <a:p>
            <a:r>
              <a:rPr lang="en-US" smtClean="0"/>
              <a:t>Cross-mapping does seem to work </a:t>
            </a:r>
            <a:r>
              <a:rPr lang="en-US" smtClean="0">
                <a:hlinkClick r:id="rId2"/>
              </a:rPr>
              <a:t>(</a:t>
            </a:r>
            <a:r>
              <a:rPr lang="en-US" err="1" smtClean="0">
                <a:hlinkClick r:id="rId2"/>
              </a:rPr>
              <a:t>Kultima</a:t>
            </a:r>
            <a:r>
              <a:rPr lang="en-US" smtClean="0">
                <a:hlinkClick r:id="rId2"/>
              </a:rPr>
              <a:t> et al. 2016)</a:t>
            </a:r>
            <a:endParaRPr lang="en-US"/>
          </a:p>
        </p:txBody>
      </p:sp>
      <p:sp>
        <p:nvSpPr>
          <p:cNvPr id="8" name="TextBox 7"/>
          <p:cNvSpPr txBox="1"/>
          <p:nvPr/>
        </p:nvSpPr>
        <p:spPr>
          <a:xfrm>
            <a:off x="5301979" y="988289"/>
            <a:ext cx="2336493" cy="3539430"/>
          </a:xfrm>
          <a:prstGeom prst="rect">
            <a:avLst/>
          </a:prstGeom>
          <a:noFill/>
        </p:spPr>
        <p:txBody>
          <a:bodyPr wrap="square" rtlCol="0">
            <a:spAutoFit/>
          </a:bodyPr>
          <a:lstStyle/>
          <a:p>
            <a:r>
              <a:rPr lang="en-US" b="1" smtClean="0">
                <a:latin typeface="Nunito Sans" charset="0"/>
                <a:ea typeface="Nunito Sans" charset="0"/>
                <a:cs typeface="Nunito Sans" charset="0"/>
              </a:rPr>
              <a:t>Virulence</a:t>
            </a:r>
          </a:p>
          <a:p>
            <a:r>
              <a:rPr lang="en-US" err="1" smtClean="0">
                <a:latin typeface="Nunito Sans" charset="0"/>
                <a:ea typeface="Nunito Sans" charset="0"/>
                <a:cs typeface="Nunito Sans" charset="0"/>
              </a:rPr>
              <a:t>MvirDB</a:t>
            </a:r>
            <a:endParaRPr lang="en-US" smtClean="0">
              <a:latin typeface="Nunito Sans" charset="0"/>
              <a:ea typeface="Nunito Sans" charset="0"/>
              <a:cs typeface="Nunito Sans" charset="0"/>
            </a:endParaRPr>
          </a:p>
          <a:p>
            <a:r>
              <a:rPr lang="en-US" smtClean="0">
                <a:latin typeface="Nunito Sans" charset="0"/>
                <a:ea typeface="Nunito Sans" charset="0"/>
                <a:cs typeface="Nunito Sans" charset="0"/>
              </a:rPr>
              <a:t>PATRIC</a:t>
            </a:r>
          </a:p>
          <a:p>
            <a:r>
              <a:rPr lang="en-US" err="1" smtClean="0">
                <a:latin typeface="Nunito Sans" charset="0"/>
                <a:ea typeface="Nunito Sans" charset="0"/>
                <a:cs typeface="Nunito Sans" charset="0"/>
              </a:rPr>
              <a:t>vFAM</a:t>
            </a:r>
            <a:endParaRPr lang="en-US" smtClean="0">
              <a:latin typeface="Nunito Sans" charset="0"/>
              <a:ea typeface="Nunito Sans" charset="0"/>
              <a:cs typeface="Nunito Sans" charset="0"/>
            </a:endParaRPr>
          </a:p>
          <a:p>
            <a:r>
              <a:rPr lang="en-US" smtClean="0">
                <a:latin typeface="Nunito Sans" charset="0"/>
                <a:ea typeface="Nunito Sans" charset="0"/>
                <a:cs typeface="Nunito Sans" charset="0"/>
              </a:rPr>
              <a:t>VFDB</a:t>
            </a:r>
          </a:p>
          <a:p>
            <a:r>
              <a:rPr lang="en-US" smtClean="0">
                <a:latin typeface="Nunito Sans" charset="0"/>
                <a:ea typeface="Nunito Sans" charset="0"/>
                <a:cs typeface="Nunito Sans" charset="0"/>
              </a:rPr>
              <a:t>Victors</a:t>
            </a:r>
          </a:p>
          <a:p>
            <a:endParaRPr lang="en-US">
              <a:latin typeface="Nunito Sans" charset="0"/>
              <a:ea typeface="Nunito Sans" charset="0"/>
              <a:cs typeface="Nunito Sans" charset="0"/>
            </a:endParaRPr>
          </a:p>
          <a:p>
            <a:r>
              <a:rPr lang="en-US" b="1" smtClean="0">
                <a:latin typeface="Nunito Sans" charset="0"/>
                <a:ea typeface="Nunito Sans" charset="0"/>
                <a:cs typeface="Nunito Sans" charset="0"/>
              </a:rPr>
              <a:t>Carbohydrates</a:t>
            </a:r>
          </a:p>
          <a:p>
            <a:r>
              <a:rPr lang="en-US" err="1" smtClean="0"/>
              <a:t>dbCAN</a:t>
            </a:r>
            <a:endParaRPr lang="en-US" smtClean="0"/>
          </a:p>
          <a:p>
            <a:endParaRPr lang="en-US" smtClean="0"/>
          </a:p>
          <a:p>
            <a:r>
              <a:rPr lang="en-US" b="1"/>
              <a:t>Mobile genetic </a:t>
            </a:r>
            <a:r>
              <a:rPr lang="en-US" b="1" smtClean="0"/>
              <a:t>elements</a:t>
            </a:r>
          </a:p>
          <a:p>
            <a:r>
              <a:rPr lang="en-US" err="1" smtClean="0"/>
              <a:t>ICEberg</a:t>
            </a:r>
            <a:endParaRPr lang="en-US" smtClean="0"/>
          </a:p>
          <a:p>
            <a:r>
              <a:rPr lang="en-US" smtClean="0"/>
              <a:t>Prophages</a:t>
            </a:r>
          </a:p>
          <a:p>
            <a:endParaRPr lang="en-US">
              <a:latin typeface="Nunito Sans" charset="0"/>
              <a:ea typeface="Nunito Sans" charset="0"/>
              <a:cs typeface="Nunito Sans" charset="0"/>
            </a:endParaRPr>
          </a:p>
          <a:p>
            <a:endParaRPr lang="en-US" smtClean="0">
              <a:latin typeface="Nunito Sans" charset="0"/>
              <a:ea typeface="Nunito Sans" charset="0"/>
              <a:cs typeface="Nunito Sans" charset="0"/>
            </a:endParaRPr>
          </a:p>
          <a:p>
            <a:endParaRPr lang="en-US" smtClean="0">
              <a:latin typeface="Nunito Sans" charset="0"/>
              <a:ea typeface="Nunito Sans" charset="0"/>
              <a:cs typeface="Nunito Sans" charset="0"/>
            </a:endParaRPr>
          </a:p>
        </p:txBody>
      </p:sp>
      <p:sp>
        <p:nvSpPr>
          <p:cNvPr id="10" name="TextBox 9"/>
          <p:cNvSpPr txBox="1"/>
          <p:nvPr/>
        </p:nvSpPr>
        <p:spPr>
          <a:xfrm>
            <a:off x="3177309" y="427605"/>
            <a:ext cx="4581237" cy="400110"/>
          </a:xfrm>
          <a:prstGeom prst="rect">
            <a:avLst/>
          </a:prstGeom>
          <a:noFill/>
        </p:spPr>
        <p:txBody>
          <a:bodyPr wrap="square" rtlCol="0">
            <a:spAutoFit/>
          </a:bodyPr>
          <a:lstStyle/>
          <a:p>
            <a:r>
              <a:rPr lang="en-US" sz="2000">
                <a:latin typeface="Nunito Sans" charset="0"/>
                <a:ea typeface="Nunito Sans" charset="0"/>
                <a:cs typeface="Nunito Sans" charset="0"/>
              </a:rPr>
              <a:t>Functional </a:t>
            </a:r>
            <a:r>
              <a:rPr lang="en-US" sz="2000" smtClean="0">
                <a:latin typeface="Nunito Sans" charset="0"/>
                <a:ea typeface="Nunito Sans" charset="0"/>
                <a:cs typeface="Nunito Sans" charset="0"/>
              </a:rPr>
              <a:t>databases/ontologies</a:t>
            </a:r>
            <a:endParaRPr lang="en-US" sz="2000">
              <a:latin typeface="Nunito Sans" charset="0"/>
              <a:ea typeface="Nunito Sans" charset="0"/>
              <a:cs typeface="Nunito Sans" charset="0"/>
            </a:endParaRPr>
          </a:p>
        </p:txBody>
      </p:sp>
    </p:spTree>
    <p:extLst>
      <p:ext uri="{BB962C8B-B14F-4D97-AF65-F5344CB8AC3E}">
        <p14:creationId xmlns:p14="http://schemas.microsoft.com/office/powerpoint/2010/main" val="1001963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50" y="575500"/>
            <a:ext cx="2360968" cy="3981000"/>
          </a:xfrm>
        </p:spPr>
        <p:txBody>
          <a:bodyPr/>
          <a:lstStyle/>
          <a:p>
            <a:r>
              <a:rPr lang="en-US" smtClean="0"/>
              <a:t>Functional Gene phylogeny</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28</a:t>
            </a:fld>
            <a:endParaRPr lang="en"/>
          </a:p>
        </p:txBody>
      </p:sp>
      <p:sp>
        <p:nvSpPr>
          <p:cNvPr id="4" name="Rounded Rectangle 3"/>
          <p:cNvSpPr/>
          <p:nvPr/>
        </p:nvSpPr>
        <p:spPr>
          <a:xfrm>
            <a:off x="4027054" y="676615"/>
            <a:ext cx="3325514" cy="35098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Select reference gene family</a:t>
            </a:r>
            <a:endParaRPr lang="en-US">
              <a:solidFill>
                <a:schemeClr val="bg2"/>
              </a:solidFill>
            </a:endParaRPr>
          </a:p>
        </p:txBody>
      </p:sp>
      <p:sp>
        <p:nvSpPr>
          <p:cNvPr id="6" name="Rounded Rectangle 5"/>
          <p:cNvSpPr/>
          <p:nvPr/>
        </p:nvSpPr>
        <p:spPr>
          <a:xfrm>
            <a:off x="4027053" y="1249269"/>
            <a:ext cx="3325515"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Search for </a:t>
            </a:r>
            <a:r>
              <a:rPr lang="en-US" err="1" smtClean="0">
                <a:solidFill>
                  <a:schemeClr val="bg2"/>
                </a:solidFill>
              </a:rPr>
              <a:t>contig</a:t>
            </a:r>
            <a:r>
              <a:rPr lang="en-US" smtClean="0">
                <a:solidFill>
                  <a:schemeClr val="bg2"/>
                </a:solidFill>
              </a:rPr>
              <a:t> homologs (HMMER)</a:t>
            </a:r>
            <a:endParaRPr lang="en-US">
              <a:solidFill>
                <a:schemeClr val="bg2"/>
              </a:solidFill>
            </a:endParaRPr>
          </a:p>
        </p:txBody>
      </p:sp>
      <p:sp>
        <p:nvSpPr>
          <p:cNvPr id="7" name="Rounded Rectangle 6"/>
          <p:cNvSpPr/>
          <p:nvPr/>
        </p:nvSpPr>
        <p:spPr>
          <a:xfrm>
            <a:off x="4027054" y="1817307"/>
            <a:ext cx="3325515"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Build MSA (MAFFT) and HMM</a:t>
            </a:r>
            <a:endParaRPr lang="en-US">
              <a:solidFill>
                <a:schemeClr val="bg2"/>
              </a:solidFill>
            </a:endParaRPr>
          </a:p>
        </p:txBody>
      </p:sp>
      <p:sp>
        <p:nvSpPr>
          <p:cNvPr id="8" name="Rounded Rectangle 7"/>
          <p:cNvSpPr/>
          <p:nvPr/>
        </p:nvSpPr>
        <p:spPr>
          <a:xfrm>
            <a:off x="4027053" y="3863162"/>
            <a:ext cx="3325516"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Search then Align Reads with HMMER </a:t>
            </a:r>
            <a:endParaRPr lang="en-US">
              <a:solidFill>
                <a:schemeClr val="bg2"/>
              </a:solidFill>
            </a:endParaRPr>
          </a:p>
        </p:txBody>
      </p:sp>
      <p:sp>
        <p:nvSpPr>
          <p:cNvPr id="9" name="Rounded Rectangle 8"/>
          <p:cNvSpPr/>
          <p:nvPr/>
        </p:nvSpPr>
        <p:spPr>
          <a:xfrm>
            <a:off x="4027054" y="2320688"/>
            <a:ext cx="3325515"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Select regions (</a:t>
            </a:r>
            <a:r>
              <a:rPr lang="en-US" err="1" smtClean="0">
                <a:solidFill>
                  <a:schemeClr val="bg2"/>
                </a:solidFill>
              </a:rPr>
              <a:t>TrimAL</a:t>
            </a:r>
            <a:r>
              <a:rPr lang="en-US" smtClean="0">
                <a:solidFill>
                  <a:schemeClr val="bg2"/>
                </a:solidFill>
              </a:rPr>
              <a:t>)</a:t>
            </a:r>
            <a:endParaRPr lang="en-US">
              <a:solidFill>
                <a:schemeClr val="bg2"/>
              </a:solidFill>
            </a:endParaRPr>
          </a:p>
        </p:txBody>
      </p:sp>
      <p:sp>
        <p:nvSpPr>
          <p:cNvPr id="10" name="Rounded Rectangle 9"/>
          <p:cNvSpPr/>
          <p:nvPr/>
        </p:nvSpPr>
        <p:spPr>
          <a:xfrm>
            <a:off x="4027054" y="2824069"/>
            <a:ext cx="3325515"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Test phylogenetic models</a:t>
            </a:r>
            <a:endParaRPr lang="en-US">
              <a:solidFill>
                <a:schemeClr val="bg2"/>
              </a:solidFill>
            </a:endParaRPr>
          </a:p>
        </p:txBody>
      </p:sp>
      <p:sp>
        <p:nvSpPr>
          <p:cNvPr id="11" name="Rounded Rectangle 10"/>
          <p:cNvSpPr/>
          <p:nvPr/>
        </p:nvSpPr>
        <p:spPr>
          <a:xfrm>
            <a:off x="4027053" y="3327450"/>
            <a:ext cx="3325516"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Build ML Tree</a:t>
            </a:r>
            <a:endParaRPr lang="en-US">
              <a:solidFill>
                <a:schemeClr val="bg2"/>
              </a:solidFill>
            </a:endParaRPr>
          </a:p>
        </p:txBody>
      </p:sp>
      <p:sp>
        <p:nvSpPr>
          <p:cNvPr id="12" name="Rounded Rectangle 11"/>
          <p:cNvSpPr/>
          <p:nvPr/>
        </p:nvSpPr>
        <p:spPr>
          <a:xfrm>
            <a:off x="4027053" y="4398869"/>
            <a:ext cx="3325516"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Read placement (</a:t>
            </a:r>
            <a:r>
              <a:rPr lang="en-US" err="1" smtClean="0">
                <a:solidFill>
                  <a:schemeClr val="bg2"/>
                </a:solidFill>
              </a:rPr>
              <a:t>Pplacer</a:t>
            </a:r>
            <a:r>
              <a:rPr lang="en-US" smtClean="0">
                <a:solidFill>
                  <a:schemeClr val="bg2"/>
                </a:solidFill>
              </a:rPr>
              <a:t>, EPA)</a:t>
            </a:r>
            <a:endParaRPr lang="en-US">
              <a:solidFill>
                <a:schemeClr val="bg2"/>
              </a:solidFill>
            </a:endParaRPr>
          </a:p>
        </p:txBody>
      </p:sp>
    </p:spTree>
    <p:extLst>
      <p:ext uri="{BB962C8B-B14F-4D97-AF65-F5344CB8AC3E}">
        <p14:creationId xmlns:p14="http://schemas.microsoft.com/office/powerpoint/2010/main" val="1555457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Tutorial time</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29</a:t>
            </a:fld>
            <a:endParaRPr lang="en"/>
          </a:p>
        </p:txBody>
      </p:sp>
      <p:sp>
        <p:nvSpPr>
          <p:cNvPr id="4" name="TextBox 3"/>
          <p:cNvSpPr txBox="1"/>
          <p:nvPr/>
        </p:nvSpPr>
        <p:spPr>
          <a:xfrm>
            <a:off x="3001818" y="1212809"/>
            <a:ext cx="5412509" cy="1169551"/>
          </a:xfrm>
          <a:prstGeom prst="rect">
            <a:avLst/>
          </a:prstGeom>
          <a:noFill/>
        </p:spPr>
        <p:txBody>
          <a:bodyPr wrap="square" rtlCol="0">
            <a:spAutoFit/>
          </a:bodyPr>
          <a:lstStyle/>
          <a:p>
            <a:r>
              <a:rPr lang="en-US" dirty="0" smtClean="0">
                <a:solidFill>
                  <a:schemeClr val="bg2"/>
                </a:solidFill>
              </a:rPr>
              <a:t>Assembly-based </a:t>
            </a:r>
            <a:r>
              <a:rPr lang="en-US" dirty="0" err="1" smtClean="0">
                <a:solidFill>
                  <a:schemeClr val="bg2"/>
                </a:solidFill>
              </a:rPr>
              <a:t>metageomics</a:t>
            </a:r>
            <a:r>
              <a:rPr lang="en-US" dirty="0" smtClean="0">
                <a:solidFill>
                  <a:schemeClr val="bg2"/>
                </a:solidFill>
              </a:rPr>
              <a:t> workflows can be found at the ARS microbiome workshop website.</a:t>
            </a:r>
          </a:p>
          <a:p>
            <a:endParaRPr lang="en-US" dirty="0">
              <a:solidFill>
                <a:schemeClr val="bg2"/>
              </a:solidFill>
            </a:endParaRPr>
          </a:p>
          <a:p>
            <a:r>
              <a:rPr lang="en-US" dirty="0" smtClean="0">
                <a:solidFill>
                  <a:schemeClr val="bg2"/>
                </a:solidFill>
              </a:rPr>
              <a:t>Tutorial 1: </a:t>
            </a:r>
            <a:r>
              <a:rPr lang="en-US" dirty="0" smtClean="0">
                <a:solidFill>
                  <a:schemeClr val="bg2"/>
                </a:solidFill>
                <a:hlinkClick r:id="rId2"/>
              </a:rPr>
              <a:t>Raw data to assembly and mapping</a:t>
            </a:r>
            <a:endParaRPr lang="en-US" dirty="0" smtClean="0">
              <a:solidFill>
                <a:schemeClr val="bg2"/>
              </a:solidFill>
            </a:endParaRPr>
          </a:p>
          <a:p>
            <a:r>
              <a:rPr lang="en-US" dirty="0" smtClean="0">
                <a:solidFill>
                  <a:schemeClr val="bg2"/>
                </a:solidFill>
              </a:rPr>
              <a:t>Tutorial 2: </a:t>
            </a:r>
            <a:r>
              <a:rPr lang="en-US" dirty="0" smtClean="0">
                <a:solidFill>
                  <a:schemeClr val="bg2"/>
                </a:solidFill>
                <a:hlinkClick r:id="rId3"/>
              </a:rPr>
              <a:t>Annotation, binning and exploration with Anvi’o</a:t>
            </a:r>
            <a:endParaRPr lang="en-US" dirty="0">
              <a:solidFill>
                <a:schemeClr val="bg2"/>
              </a:solidFill>
            </a:endParaRPr>
          </a:p>
        </p:txBody>
      </p:sp>
      <p:grpSp>
        <p:nvGrpSpPr>
          <p:cNvPr id="23" name="Shape 862"/>
          <p:cNvGrpSpPr/>
          <p:nvPr/>
        </p:nvGrpSpPr>
        <p:grpSpPr>
          <a:xfrm>
            <a:off x="5428346" y="3452791"/>
            <a:ext cx="559452" cy="814409"/>
            <a:chOff x="6718575" y="2318625"/>
            <a:chExt cx="256950" cy="407375"/>
          </a:xfrm>
        </p:grpSpPr>
        <p:sp>
          <p:nvSpPr>
            <p:cNvPr id="24" name="Shape 86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86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86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86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86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86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86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870"/>
            <p:cNvSpPr/>
            <p:nvPr/>
          </p:nvSpPr>
          <p:spPr>
            <a:xfrm>
              <a:off x="6795900" y="2628550"/>
              <a:ext cx="102300" cy="25"/>
            </a:xfrm>
            <a:custGeom>
              <a:avLst/>
              <a:gdLst/>
              <a:ahLst/>
              <a:cxnLst/>
              <a:rect l="0" t="0" r="0" b="0"/>
              <a:pathLst>
                <a:path w="4092" h="1" fill="none" extrusionOk="0">
                  <a:moveTo>
                    <a:pt x="0" y="1"/>
                  </a:moveTo>
                  <a:lnTo>
                    <a:pt x="4092" y="1"/>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3014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Objectives</a:t>
            </a:r>
            <a:endParaRPr lang="en-US"/>
          </a:p>
        </p:txBody>
      </p:sp>
      <p:sp>
        <p:nvSpPr>
          <p:cNvPr id="3" name="Text Placeholder 2"/>
          <p:cNvSpPr>
            <a:spLocks noGrp="1"/>
          </p:cNvSpPr>
          <p:nvPr>
            <p:ph type="body" idx="1"/>
          </p:nvPr>
        </p:nvSpPr>
        <p:spPr>
          <a:xfrm>
            <a:off x="3062199" y="575500"/>
            <a:ext cx="5752617" cy="3981000"/>
          </a:xfrm>
        </p:spPr>
        <p:txBody>
          <a:bodyPr/>
          <a:lstStyle/>
          <a:p>
            <a:r>
              <a:rPr lang="en-US" sz="2400" smtClean="0"/>
              <a:t>By the end the training you should</a:t>
            </a:r>
          </a:p>
          <a:p>
            <a:endParaRPr lang="en-US" sz="2400" smtClean="0"/>
          </a:p>
          <a:p>
            <a:pPr marL="342900" lvl="1" indent="-342900">
              <a:buFont typeface="+mj-lt"/>
              <a:buAutoNum type="arabicPeriod"/>
            </a:pPr>
            <a:r>
              <a:rPr lang="en-US" sz="1800" smtClean="0"/>
              <a:t>What questions metagenomics can address</a:t>
            </a:r>
          </a:p>
          <a:p>
            <a:pPr marL="342900" lvl="1" indent="-342900">
              <a:buFont typeface="+mj-lt"/>
              <a:buAutoNum type="arabicPeriod"/>
            </a:pPr>
            <a:r>
              <a:rPr lang="en-US" sz="1800" smtClean="0"/>
              <a:t>Know how metagenome samples are processed </a:t>
            </a:r>
          </a:p>
          <a:p>
            <a:pPr marL="342900" lvl="1" indent="-342900">
              <a:buFont typeface="+mj-lt"/>
              <a:buAutoNum type="arabicPeriod"/>
            </a:pPr>
            <a:r>
              <a:rPr lang="en-US" sz="1800" smtClean="0"/>
              <a:t>Understand an assembly-based bioinformatics workflow</a:t>
            </a:r>
          </a:p>
          <a:p>
            <a:pPr marL="342900" lvl="1" indent="-342900">
              <a:buFont typeface="+mj-lt"/>
              <a:buAutoNum type="arabicPeriod"/>
            </a:pPr>
            <a:r>
              <a:rPr lang="en-US" sz="1800" smtClean="0"/>
              <a:t>Know the types of analyses are possible with metagenomics.</a:t>
            </a:r>
            <a:endParaRPr lang="en-US" sz="240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a:t>
            </a:fld>
            <a:endParaRPr lang="en"/>
          </a:p>
        </p:txBody>
      </p:sp>
      <p:grpSp>
        <p:nvGrpSpPr>
          <p:cNvPr id="6" name="Shape 906"/>
          <p:cNvGrpSpPr/>
          <p:nvPr/>
        </p:nvGrpSpPr>
        <p:grpSpPr>
          <a:xfrm>
            <a:off x="448564" y="2010676"/>
            <a:ext cx="1398524" cy="1418324"/>
            <a:chOff x="5233525" y="4954450"/>
            <a:chExt cx="538275" cy="516350"/>
          </a:xfrm>
        </p:grpSpPr>
        <p:sp>
          <p:nvSpPr>
            <p:cNvPr id="7" name="Shape 907"/>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908"/>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909"/>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91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911"/>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912"/>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913"/>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914"/>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915"/>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916"/>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917"/>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854054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Photo credits</a:t>
            </a:r>
            <a:endParaRPr lang="en-US"/>
          </a:p>
        </p:txBody>
      </p:sp>
      <p:sp>
        <p:nvSpPr>
          <p:cNvPr id="3" name="Text Placeholder 2"/>
          <p:cNvSpPr>
            <a:spLocks noGrp="1"/>
          </p:cNvSpPr>
          <p:nvPr>
            <p:ph type="body" idx="1"/>
          </p:nvPr>
        </p:nvSpPr>
        <p:spPr/>
        <p:txBody>
          <a:bodyPr/>
          <a:lstStyle/>
          <a:p>
            <a:r>
              <a:rPr lang="en-US" smtClean="0"/>
              <a:t>1: DNA - Made By </a:t>
            </a:r>
            <a:r>
              <a:rPr lang="en-US" smtClean="0">
                <a:hlinkClick r:id="rId2"/>
              </a:rPr>
              <a:t>MadeByOliver</a:t>
            </a:r>
            <a:r>
              <a:rPr lang="en-US" smtClean="0"/>
              <a:t> from </a:t>
            </a:r>
            <a:r>
              <a:rPr lang="en-US" err="1" smtClean="0"/>
              <a:t>Flaticon.com</a:t>
            </a:r>
            <a:endParaRPr lang="en-US" smtClean="0"/>
          </a:p>
          <a:p>
            <a:r>
              <a:rPr lang="en-US" smtClean="0"/>
              <a:t>1: </a:t>
            </a:r>
            <a:r>
              <a:rPr lang="en-US"/>
              <a:t>T</a:t>
            </a:r>
            <a:r>
              <a:rPr lang="en-US" smtClean="0"/>
              <a:t>illed field Photo </a:t>
            </a:r>
            <a:r>
              <a:rPr lang="en-US"/>
              <a:t>by </a:t>
            </a:r>
            <a:r>
              <a:rPr lang="en-US">
                <a:hlinkClick r:id="rId3"/>
              </a:rPr>
              <a:t>Zbysiu Rodak</a:t>
            </a:r>
            <a:r>
              <a:rPr lang="en-US"/>
              <a:t> on </a:t>
            </a:r>
            <a:r>
              <a:rPr lang="en-US" smtClean="0">
                <a:hlinkClick r:id="rId4"/>
              </a:rPr>
              <a:t>Unsplash</a:t>
            </a:r>
            <a:endParaRPr lang="en-US"/>
          </a:p>
          <a:p>
            <a:r>
              <a:rPr lang="en-US" smtClean="0"/>
              <a:t>3. Rice paddies Photo </a:t>
            </a:r>
            <a:r>
              <a:rPr lang="en-US"/>
              <a:t>by </a:t>
            </a:r>
            <a:r>
              <a:rPr lang="en-US">
                <a:hlinkClick r:id="rId5"/>
              </a:rPr>
              <a:t>Doan Tuan</a:t>
            </a:r>
            <a:r>
              <a:rPr lang="en-US"/>
              <a:t> on </a:t>
            </a:r>
            <a:r>
              <a:rPr lang="en-US" smtClean="0">
                <a:hlinkClick r:id="rId4"/>
              </a:rPr>
              <a:t>Unsplash</a:t>
            </a:r>
            <a:endParaRPr lang="en-US" smtClean="0"/>
          </a:p>
          <a:p>
            <a:r>
              <a:rPr lang="en-US" smtClean="0"/>
              <a:t>Crowded Photo </a:t>
            </a:r>
            <a:r>
              <a:rPr lang="en-US"/>
              <a:t>by </a:t>
            </a:r>
            <a:r>
              <a:rPr lang="en-US">
                <a:hlinkClick r:id="rId6"/>
              </a:rPr>
              <a:t>denis ng</a:t>
            </a:r>
            <a:r>
              <a:rPr lang="en-US"/>
              <a:t> on </a:t>
            </a:r>
            <a:r>
              <a:rPr lang="en-US">
                <a:hlinkClick r:id="rId4"/>
              </a:rPr>
              <a:t>Unsplash</a:t>
            </a:r>
            <a:endParaRPr lang="en-US" smtClean="0"/>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30</a:t>
            </a:fld>
            <a:endParaRPr lang="en"/>
          </a:p>
        </p:txBody>
      </p:sp>
    </p:spTree>
    <p:extLst>
      <p:ext uri="{BB962C8B-B14F-4D97-AF65-F5344CB8AC3E}">
        <p14:creationId xmlns:p14="http://schemas.microsoft.com/office/powerpoint/2010/main" val="1936859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284200"/>
            <a:ext cx="2024100" cy="3678000"/>
          </a:xfrm>
          <a:prstGeom prst="rect">
            <a:avLst/>
          </a:prstGeom>
        </p:spPr>
        <p:txBody>
          <a:bodyPr lIns="91425" tIns="91425" rIns="91425" bIns="91425" anchor="b" anchorCtr="0">
            <a:noAutofit/>
          </a:bodyPr>
          <a:lstStyle/>
          <a:p>
            <a:pPr lvl="0" rtl="0">
              <a:spcBef>
                <a:spcPts val="0"/>
              </a:spcBef>
              <a:buNone/>
            </a:pPr>
            <a:r>
              <a:rPr lang="en" sz="4800" b="1"/>
              <a:t>1.</a:t>
            </a:r>
          </a:p>
          <a:p>
            <a:pPr lvl="0" rtl="0">
              <a:spcBef>
                <a:spcPts val="0"/>
              </a:spcBef>
              <a:buNone/>
            </a:pPr>
            <a:r>
              <a:rPr lang="en-US" smtClean="0"/>
              <a:t>What is </a:t>
            </a:r>
            <a:br>
              <a:rPr lang="en-US" smtClean="0"/>
            </a:br>
            <a:r>
              <a:rPr lang="en-US" smtClean="0"/>
              <a:t>metagenome sequencing?</a:t>
            </a:r>
            <a:endParaRPr lang="en"/>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endParaRPr lang="en"/>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6550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Metagenome sequencing </a:t>
            </a:r>
            <a:endParaRPr lang="en-US"/>
          </a:p>
        </p:txBody>
      </p:sp>
      <p:sp>
        <p:nvSpPr>
          <p:cNvPr id="3" name="Text Placeholder 2"/>
          <p:cNvSpPr>
            <a:spLocks noGrp="1"/>
          </p:cNvSpPr>
          <p:nvPr>
            <p:ph type="body" idx="1"/>
          </p:nvPr>
        </p:nvSpPr>
        <p:spPr>
          <a:xfrm>
            <a:off x="2953335" y="454757"/>
            <a:ext cx="5756555" cy="1475643"/>
          </a:xfrm>
        </p:spPr>
        <p:txBody>
          <a:bodyPr/>
          <a:lstStyle/>
          <a:p>
            <a:pPr>
              <a:buNone/>
            </a:pPr>
            <a:r>
              <a:rPr lang="en-US" sz="1800" i="1" smtClean="0">
                <a:latin typeface="Georgia" charset="0"/>
                <a:ea typeface="Georgia" charset="0"/>
                <a:cs typeface="Georgia" charset="0"/>
              </a:rPr>
              <a:t>“Metagenome sequencing is the random sequencing of genomic material from a mixed group of organisms, including natural communities, enrichments and</a:t>
            </a:r>
            <a:br>
              <a:rPr lang="en-US" sz="1800" i="1" smtClean="0">
                <a:latin typeface="Georgia" charset="0"/>
                <a:ea typeface="Georgia" charset="0"/>
                <a:cs typeface="Georgia" charset="0"/>
              </a:rPr>
            </a:br>
            <a:r>
              <a:rPr lang="en-US" sz="1800" i="1" smtClean="0">
                <a:latin typeface="Georgia" charset="0"/>
                <a:ea typeface="Georgia" charset="0"/>
                <a:cs typeface="Georgia" charset="0"/>
              </a:rPr>
              <a:t>co-cultures. ”  </a:t>
            </a:r>
            <a:endParaRPr lang="en-US" sz="1800" i="1">
              <a:latin typeface="Georgia" charset="0"/>
              <a:ea typeface="Georgia" charset="0"/>
              <a:cs typeface="Georgia"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sp>
        <p:nvSpPr>
          <p:cNvPr id="23" name="TextBox 22"/>
          <p:cNvSpPr txBox="1"/>
          <p:nvPr/>
        </p:nvSpPr>
        <p:spPr>
          <a:xfrm>
            <a:off x="7091368" y="2466706"/>
            <a:ext cx="1928741" cy="950748"/>
          </a:xfrm>
          <a:prstGeom prst="rect">
            <a:avLst/>
          </a:prstGeom>
          <a:noFill/>
        </p:spPr>
        <p:txBody>
          <a:bodyPr wrap="square" rtlCol="0">
            <a:spAutoFit/>
          </a:bodyPr>
          <a:lstStyle/>
          <a:p>
            <a:r>
              <a:rPr lang="en-US" b="1" smtClean="0">
                <a:solidFill>
                  <a:srgbClr val="F77030"/>
                </a:solidFill>
                <a:latin typeface="Nunito Sans" charset="0"/>
                <a:ea typeface="Nunito Sans" charset="0"/>
                <a:cs typeface="Nunito Sans" charset="0"/>
              </a:rPr>
              <a:t>Fractionated</a:t>
            </a:r>
          </a:p>
          <a:p>
            <a:pPr marL="285750" indent="-285750">
              <a:buFont typeface="Arial" charset="0"/>
              <a:buChar char="•"/>
            </a:pPr>
            <a:r>
              <a:rPr lang="en-US" smtClean="0">
                <a:latin typeface="Nunito Sans" charset="0"/>
                <a:ea typeface="Nunito Sans" charset="0"/>
                <a:cs typeface="Nunito Sans" charset="0"/>
              </a:rPr>
              <a:t>SIP</a:t>
            </a:r>
          </a:p>
          <a:p>
            <a:pPr marL="285750" indent="-285750">
              <a:buFont typeface="Arial" charset="0"/>
              <a:buChar char="•"/>
            </a:pPr>
            <a:r>
              <a:rPr lang="en-US" smtClean="0">
                <a:solidFill>
                  <a:schemeClr val="tx2"/>
                </a:solidFill>
                <a:latin typeface="Nunito Sans" charset="0"/>
                <a:ea typeface="Nunito Sans" charset="0"/>
                <a:cs typeface="Nunito Sans" charset="0"/>
              </a:rPr>
              <a:t>Crosslinked - Phase genomics</a:t>
            </a:r>
          </a:p>
        </p:txBody>
      </p:sp>
      <p:sp>
        <p:nvSpPr>
          <p:cNvPr id="26" name="TextBox 25"/>
          <p:cNvSpPr txBox="1"/>
          <p:nvPr/>
        </p:nvSpPr>
        <p:spPr>
          <a:xfrm>
            <a:off x="3091950" y="2466706"/>
            <a:ext cx="1830299" cy="2031325"/>
          </a:xfrm>
          <a:prstGeom prst="rect">
            <a:avLst/>
          </a:prstGeom>
          <a:noFill/>
        </p:spPr>
        <p:txBody>
          <a:bodyPr wrap="square" rtlCol="0">
            <a:spAutoFit/>
          </a:bodyPr>
          <a:lstStyle/>
          <a:p>
            <a:r>
              <a:rPr lang="en-US" b="1" smtClean="0">
                <a:solidFill>
                  <a:srgbClr val="F77030"/>
                </a:solidFill>
                <a:latin typeface="Nunito Sans" charset="0"/>
                <a:ea typeface="Nunito Sans" charset="0"/>
                <a:cs typeface="Nunito Sans" charset="0"/>
              </a:rPr>
              <a:t>Short read</a:t>
            </a:r>
          </a:p>
          <a:p>
            <a:pPr marL="285750" indent="-285750">
              <a:buFont typeface="Arial" charset="0"/>
              <a:buChar char="•"/>
            </a:pPr>
            <a:r>
              <a:rPr lang="en-US" smtClean="0">
                <a:latin typeface="Nunito Sans" charset="0"/>
                <a:ea typeface="Nunito Sans" charset="0"/>
                <a:cs typeface="Nunito Sans" charset="0"/>
              </a:rPr>
              <a:t>PE </a:t>
            </a:r>
            <a:r>
              <a:rPr lang="en-US">
                <a:latin typeface="Nunito Sans" charset="0"/>
                <a:ea typeface="Nunito Sans" charset="0"/>
                <a:cs typeface="Nunito Sans" charset="0"/>
              </a:rPr>
              <a:t>I</a:t>
            </a:r>
            <a:r>
              <a:rPr lang="en-US" smtClean="0">
                <a:latin typeface="Nunito Sans" charset="0"/>
                <a:ea typeface="Nunito Sans" charset="0"/>
                <a:cs typeface="Nunito Sans" charset="0"/>
              </a:rPr>
              <a:t>llumina</a:t>
            </a:r>
          </a:p>
          <a:p>
            <a:pPr marL="285750" indent="-285750">
              <a:buFont typeface="Arial" charset="0"/>
              <a:buChar char="•"/>
            </a:pPr>
            <a:r>
              <a:rPr lang="en-US" smtClean="0">
                <a:latin typeface="Nunito Sans" charset="0"/>
                <a:ea typeface="Nunito Sans" charset="0"/>
                <a:cs typeface="Nunito Sans" charset="0"/>
              </a:rPr>
              <a:t>SE Illumina</a:t>
            </a:r>
          </a:p>
          <a:p>
            <a:pPr marL="285750" indent="-285750">
              <a:buFont typeface="Arial" charset="0"/>
              <a:buChar char="•"/>
            </a:pPr>
            <a:r>
              <a:rPr lang="en-US" err="1" smtClean="0">
                <a:solidFill>
                  <a:schemeClr val="tx2"/>
                </a:solidFill>
                <a:latin typeface="Nunito Sans" charset="0"/>
                <a:ea typeface="Nunito Sans" charset="0"/>
                <a:cs typeface="Nunito Sans" charset="0"/>
              </a:rPr>
              <a:t>Nextera</a:t>
            </a:r>
            <a:endParaRPr lang="en-US" smtClean="0">
              <a:solidFill>
                <a:schemeClr val="tx2"/>
              </a:solidFill>
              <a:latin typeface="Nunito Sans" charset="0"/>
              <a:ea typeface="Nunito Sans" charset="0"/>
              <a:cs typeface="Nunito Sans" charset="0"/>
            </a:endParaRPr>
          </a:p>
          <a:p>
            <a:pPr marL="285750" indent="-285750">
              <a:buFont typeface="Arial" charset="0"/>
              <a:buChar char="•"/>
            </a:pPr>
            <a:r>
              <a:rPr lang="en-US" smtClean="0">
                <a:solidFill>
                  <a:schemeClr val="tx2"/>
                </a:solidFill>
                <a:latin typeface="Nunito Sans" charset="0"/>
                <a:ea typeface="Nunito Sans" charset="0"/>
                <a:cs typeface="Nunito Sans" charset="0"/>
              </a:rPr>
              <a:t>Swift </a:t>
            </a:r>
            <a:r>
              <a:rPr lang="en-US" err="1" smtClean="0">
                <a:solidFill>
                  <a:schemeClr val="tx2"/>
                </a:solidFill>
                <a:latin typeface="Nunito Sans" charset="0"/>
                <a:ea typeface="Nunito Sans" charset="0"/>
                <a:cs typeface="Nunito Sans" charset="0"/>
              </a:rPr>
              <a:t>ss</a:t>
            </a:r>
            <a:r>
              <a:rPr lang="en-US" smtClean="0">
                <a:solidFill>
                  <a:schemeClr val="tx2"/>
                </a:solidFill>
                <a:latin typeface="Nunito Sans" charset="0"/>
                <a:ea typeface="Nunito Sans" charset="0"/>
                <a:cs typeface="Nunito Sans" charset="0"/>
              </a:rPr>
              <a:t>/dsDNA</a:t>
            </a:r>
          </a:p>
          <a:p>
            <a:pPr marL="285750" indent="-285750">
              <a:buFont typeface="Arial" charset="0"/>
              <a:buChar char="•"/>
            </a:pPr>
            <a:r>
              <a:rPr lang="en-US" smtClean="0">
                <a:solidFill>
                  <a:schemeClr val="tx2"/>
                </a:solidFill>
                <a:latin typeface="Nunito Sans" charset="0"/>
                <a:ea typeface="Nunito Sans" charset="0"/>
                <a:cs typeface="Nunito Sans" charset="0"/>
              </a:rPr>
              <a:t>Reverse transcription for RNA viruses</a:t>
            </a:r>
          </a:p>
          <a:p>
            <a:pPr marL="285750" indent="-285750">
              <a:buFont typeface="Arial" charset="0"/>
              <a:buChar char="•"/>
            </a:pPr>
            <a:r>
              <a:rPr lang="en-US" smtClean="0">
                <a:solidFill>
                  <a:schemeClr val="tx2"/>
                </a:solidFill>
                <a:latin typeface="Nunito Sans" charset="0"/>
                <a:ea typeface="Nunito Sans" charset="0"/>
                <a:cs typeface="Nunito Sans" charset="0"/>
              </a:rPr>
              <a:t>MDA </a:t>
            </a:r>
            <a:endParaRPr lang="en-US">
              <a:solidFill>
                <a:schemeClr val="tx2"/>
              </a:solidFill>
              <a:latin typeface="Nunito Sans" charset="0"/>
              <a:ea typeface="Nunito Sans" charset="0"/>
              <a:cs typeface="Nunito Sans" charset="0"/>
            </a:endParaRPr>
          </a:p>
        </p:txBody>
      </p:sp>
      <p:sp>
        <p:nvSpPr>
          <p:cNvPr id="27" name="TextBox 26"/>
          <p:cNvSpPr txBox="1"/>
          <p:nvPr/>
        </p:nvSpPr>
        <p:spPr>
          <a:xfrm>
            <a:off x="5018397" y="2466706"/>
            <a:ext cx="1976823" cy="1815882"/>
          </a:xfrm>
          <a:prstGeom prst="rect">
            <a:avLst/>
          </a:prstGeom>
          <a:noFill/>
        </p:spPr>
        <p:txBody>
          <a:bodyPr wrap="none" rtlCol="0">
            <a:spAutoFit/>
          </a:bodyPr>
          <a:lstStyle/>
          <a:p>
            <a:r>
              <a:rPr lang="en-US" b="1" smtClean="0">
                <a:solidFill>
                  <a:srgbClr val="F77030"/>
                </a:solidFill>
              </a:rPr>
              <a:t>L</a:t>
            </a:r>
            <a:r>
              <a:rPr lang="en-US" b="1" smtClean="0">
                <a:solidFill>
                  <a:srgbClr val="F77030"/>
                </a:solidFill>
                <a:latin typeface="Nunito Sans" charset="0"/>
                <a:ea typeface="Nunito Sans" charset="0"/>
                <a:cs typeface="Nunito Sans" charset="0"/>
              </a:rPr>
              <a:t>ong read</a:t>
            </a:r>
          </a:p>
          <a:p>
            <a:pPr marL="285750" indent="-285750">
              <a:buFont typeface="Arial" charset="0"/>
              <a:buChar char="•"/>
            </a:pPr>
            <a:r>
              <a:rPr lang="en-US" err="1" smtClean="0">
                <a:latin typeface="Nunito Sans" charset="0"/>
                <a:ea typeface="Nunito Sans" charset="0"/>
                <a:cs typeface="Nunito Sans" charset="0"/>
              </a:rPr>
              <a:t>PacBio</a:t>
            </a:r>
            <a:endParaRPr lang="en-US" smtClean="0">
              <a:latin typeface="Nunito Sans" charset="0"/>
              <a:ea typeface="Nunito Sans" charset="0"/>
              <a:cs typeface="Nunito Sans" charset="0"/>
            </a:endParaRPr>
          </a:p>
          <a:p>
            <a:pPr marL="285750" indent="-285750">
              <a:buFont typeface="Arial" charset="0"/>
              <a:buChar char="•"/>
            </a:pPr>
            <a:r>
              <a:rPr lang="en-US" smtClean="0">
                <a:solidFill>
                  <a:schemeClr val="tx2"/>
                </a:solidFill>
                <a:latin typeface="Nunito Sans" charset="0"/>
                <a:ea typeface="Nunito Sans" charset="0"/>
                <a:cs typeface="Nunito Sans" charset="0"/>
              </a:rPr>
              <a:t>X10 Genomics</a:t>
            </a:r>
          </a:p>
          <a:p>
            <a:pPr marL="285750" indent="-285750">
              <a:buFont typeface="Arial" charset="0"/>
              <a:buChar char="•"/>
            </a:pPr>
            <a:r>
              <a:rPr lang="en-US" smtClean="0">
                <a:solidFill>
                  <a:schemeClr val="tx2"/>
                </a:solidFill>
                <a:latin typeface="Nunito Sans" charset="0"/>
                <a:ea typeface="Nunito Sans" charset="0"/>
                <a:cs typeface="Nunito Sans" charset="0"/>
              </a:rPr>
              <a:t>Oxford </a:t>
            </a:r>
            <a:r>
              <a:rPr lang="en-US" err="1" smtClean="0">
                <a:solidFill>
                  <a:schemeClr val="tx2"/>
                </a:solidFill>
                <a:latin typeface="Nunito Sans" charset="0"/>
                <a:ea typeface="Nunito Sans" charset="0"/>
                <a:cs typeface="Nunito Sans" charset="0"/>
              </a:rPr>
              <a:t>Nanopore</a:t>
            </a:r>
            <a:endParaRPr lang="en-US" smtClean="0">
              <a:solidFill>
                <a:schemeClr val="tx2"/>
              </a:solidFill>
              <a:latin typeface="Nunito Sans" charset="0"/>
              <a:ea typeface="Nunito Sans" charset="0"/>
              <a:cs typeface="Nunito Sans" charset="0"/>
            </a:endParaRPr>
          </a:p>
          <a:p>
            <a:pPr marL="285750" indent="-285750">
              <a:buFont typeface="Arial" charset="0"/>
              <a:buChar char="•"/>
            </a:pPr>
            <a:r>
              <a:rPr lang="en-US" smtClean="0">
                <a:solidFill>
                  <a:schemeClr val="tx2"/>
                </a:solidFill>
                <a:latin typeface="Nunito Sans" charset="0"/>
                <a:ea typeface="Nunito Sans" charset="0"/>
                <a:cs typeface="Nunito Sans" charset="0"/>
              </a:rPr>
              <a:t>Dovetail Genomics</a:t>
            </a:r>
          </a:p>
          <a:p>
            <a:pPr marL="285750" indent="-285750">
              <a:buFont typeface="Arial" charset="0"/>
              <a:buChar char="•"/>
            </a:pPr>
            <a:endParaRPr lang="en-US" smtClean="0"/>
          </a:p>
          <a:p>
            <a:pPr marL="285750" indent="-285750">
              <a:buFont typeface="Arial" charset="0"/>
              <a:buChar char="•"/>
            </a:pPr>
            <a:endParaRPr lang="en-US" smtClean="0"/>
          </a:p>
          <a:p>
            <a:pPr marL="285750" indent="-285750">
              <a:buFont typeface="Arial" charset="0"/>
              <a:buChar char="•"/>
            </a:pPr>
            <a:endParaRPr lang="en-US"/>
          </a:p>
        </p:txBody>
      </p:sp>
    </p:spTree>
    <p:extLst>
      <p:ext uri="{BB962C8B-B14F-4D97-AF65-F5344CB8AC3E}">
        <p14:creationId xmlns:p14="http://schemas.microsoft.com/office/powerpoint/2010/main" val="14300623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50" y="575500"/>
            <a:ext cx="2203950" cy="3981000"/>
          </a:xfrm>
        </p:spPr>
        <p:txBody>
          <a:bodyPr/>
          <a:lstStyle/>
          <a:p>
            <a:r>
              <a:rPr lang="en-US" smtClean="0"/>
              <a:t>Metagenomics and Hypothesis driven science</a:t>
            </a:r>
            <a:endParaRPr lang="en-US"/>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sz="1600" i="1" dirty="0" smtClean="0"/>
              <a:t>“Which comes first the experiment or the model is the same as which came first the chicken or the </a:t>
            </a:r>
            <a:r>
              <a:rPr lang="en-US" sz="1600" i="1" dirty="0" smtClean="0"/>
              <a:t>egg. </a:t>
            </a:r>
            <a:r>
              <a:rPr lang="en-US" sz="1600" i="1" dirty="0" smtClean="0"/>
              <a:t>The answer is they co-evolve</a:t>
            </a:r>
            <a:r>
              <a:rPr lang="en-US" sz="1600" i="1"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sz="1600" i="1"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-Neil Lawrence paraphrasing Karl </a:t>
            </a:r>
            <a:r>
              <a:rPr lang="en-US" dirty="0" smtClean="0"/>
              <a:t>Popper’s </a:t>
            </a:r>
            <a:r>
              <a:rPr lang="en-US" i="1" dirty="0" smtClean="0"/>
              <a:t>The problem on induction</a:t>
            </a:r>
            <a:endParaRPr lang="en-US" i="1"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Questions drive the collection of metagenomics </a:t>
            </a:r>
            <a:r>
              <a:rPr lang="en-US" dirty="0" smtClean="0"/>
              <a:t>data </a:t>
            </a:r>
            <a:r>
              <a:rPr lang="en-US" dirty="0" smtClean="0"/>
              <a:t>but hypotheses are </a:t>
            </a:r>
            <a:r>
              <a:rPr lang="en-US" dirty="0" smtClean="0"/>
              <a:t>often generated </a:t>
            </a:r>
            <a:r>
              <a:rPr lang="en-US" dirty="0" smtClean="0"/>
              <a:t>and tested after data collection.</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spTree>
    <p:extLst>
      <p:ext uri="{BB962C8B-B14F-4D97-AF65-F5344CB8AC3E}">
        <p14:creationId xmlns:p14="http://schemas.microsoft.com/office/powerpoint/2010/main" val="1289289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t="-9000" b="-9000"/>
          </a:stretch>
        </a:blipFill>
        <a:effectLst/>
      </p:bgPr>
    </p:bg>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284200"/>
            <a:ext cx="2216718" cy="3299509"/>
          </a:xfrm>
          <a:prstGeom prst="rect">
            <a:avLst/>
          </a:prstGeom>
        </p:spPr>
        <p:txBody>
          <a:bodyPr lIns="91425" tIns="91425" rIns="91425" bIns="91425" anchor="b" anchorCtr="0">
            <a:noAutofit/>
          </a:bodyPr>
          <a:lstStyle/>
          <a:p>
            <a:pPr lvl="0" rtl="0">
              <a:spcBef>
                <a:spcPts val="0"/>
              </a:spcBef>
              <a:buNone/>
            </a:pPr>
            <a:r>
              <a:rPr lang="en-US" sz="4800" b="1"/>
              <a:t>2</a:t>
            </a:r>
            <a:r>
              <a:rPr lang="en" sz="4800" b="1" smtClean="0"/>
              <a:t>.</a:t>
            </a:r>
            <a:endParaRPr lang="en" sz="4800" b="1"/>
          </a:p>
          <a:p>
            <a:pPr lvl="0" rtl="0">
              <a:spcBef>
                <a:spcPts val="0"/>
              </a:spcBef>
              <a:buNone/>
            </a:pPr>
            <a:r>
              <a:rPr lang="en-US" smtClean="0"/>
              <a:t>What can </a:t>
            </a:r>
            <a:br>
              <a:rPr lang="en-US" smtClean="0"/>
            </a:br>
            <a:r>
              <a:rPr lang="en-US" smtClean="0"/>
              <a:t>metagenomics answer?</a:t>
            </a:r>
            <a:endParaRPr lang="en"/>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r>
              <a:rPr lang="en-US" smtClean="0"/>
              <a:t>Who lives here and what can they do?</a:t>
            </a:r>
            <a:endParaRPr lang="en"/>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spTree>
    <p:extLst>
      <p:ext uri="{BB962C8B-B14F-4D97-AF65-F5344CB8AC3E}">
        <p14:creationId xmlns:p14="http://schemas.microsoft.com/office/powerpoint/2010/main" val="1461533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Taxonomic composition</a:t>
            </a:r>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pic>
        <p:nvPicPr>
          <p:cNvPr id="5" name="Picture 4"/>
          <p:cNvPicPr>
            <a:picLocks noChangeAspect="1"/>
          </p:cNvPicPr>
          <p:nvPr/>
        </p:nvPicPr>
        <p:blipFill rotWithShape="1">
          <a:blip r:embed="rId2"/>
          <a:srcRect b="24941"/>
          <a:stretch/>
        </p:blipFill>
        <p:spPr>
          <a:xfrm>
            <a:off x="4073573" y="378699"/>
            <a:ext cx="4483210" cy="4567951"/>
          </a:xfrm>
          <a:prstGeom prst="rect">
            <a:avLst/>
          </a:prstGeom>
        </p:spPr>
      </p:pic>
      <p:sp>
        <p:nvSpPr>
          <p:cNvPr id="6" name="TextBox 5"/>
          <p:cNvSpPr txBox="1"/>
          <p:nvPr/>
        </p:nvSpPr>
        <p:spPr>
          <a:xfrm>
            <a:off x="2706254" y="4749850"/>
            <a:ext cx="1447832" cy="307777"/>
          </a:xfrm>
          <a:prstGeom prst="rect">
            <a:avLst/>
          </a:prstGeom>
          <a:noFill/>
        </p:spPr>
        <p:txBody>
          <a:bodyPr wrap="none" rtlCol="0">
            <a:spAutoFit/>
          </a:bodyPr>
          <a:lstStyle/>
          <a:p>
            <a:r>
              <a:rPr lang="en-US" err="1" smtClean="0">
                <a:hlinkClick r:id="rId3"/>
              </a:rPr>
              <a:t>Eren</a:t>
            </a:r>
            <a:r>
              <a:rPr lang="en-US" smtClean="0">
                <a:hlinkClick r:id="rId3"/>
              </a:rPr>
              <a:t> et al. 2015</a:t>
            </a:r>
            <a:endParaRPr lang="en-US"/>
          </a:p>
        </p:txBody>
      </p:sp>
    </p:spTree>
    <p:extLst>
      <p:ext uri="{BB962C8B-B14F-4D97-AF65-F5344CB8AC3E}">
        <p14:creationId xmlns:p14="http://schemas.microsoft.com/office/powerpoint/2010/main" val="2832850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49" y="575500"/>
            <a:ext cx="2277841" cy="3981000"/>
          </a:xfrm>
        </p:spPr>
        <p:txBody>
          <a:bodyPr/>
          <a:lstStyle/>
          <a:p>
            <a:r>
              <a:rPr lang="en-US" smtClean="0"/>
              <a:t>Genome reconstruction</a:t>
            </a:r>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pic>
        <p:nvPicPr>
          <p:cNvPr id="5" name="Picture 4"/>
          <p:cNvPicPr>
            <a:picLocks noChangeAspect="1"/>
          </p:cNvPicPr>
          <p:nvPr/>
        </p:nvPicPr>
        <p:blipFill>
          <a:blip r:embed="rId2"/>
          <a:stretch>
            <a:fillRect/>
          </a:stretch>
        </p:blipFill>
        <p:spPr>
          <a:xfrm>
            <a:off x="2747260" y="575500"/>
            <a:ext cx="6083873" cy="3822700"/>
          </a:xfrm>
          <a:prstGeom prst="rect">
            <a:avLst/>
          </a:prstGeom>
        </p:spPr>
      </p:pic>
      <p:sp>
        <p:nvSpPr>
          <p:cNvPr id="6" name="TextBox 5"/>
          <p:cNvSpPr txBox="1"/>
          <p:nvPr/>
        </p:nvSpPr>
        <p:spPr>
          <a:xfrm>
            <a:off x="4756727" y="4749850"/>
            <a:ext cx="1487908" cy="307777"/>
          </a:xfrm>
          <a:prstGeom prst="rect">
            <a:avLst/>
          </a:prstGeom>
          <a:noFill/>
        </p:spPr>
        <p:txBody>
          <a:bodyPr wrap="none" rtlCol="0">
            <a:spAutoFit/>
          </a:bodyPr>
          <a:lstStyle/>
          <a:p>
            <a:r>
              <a:rPr lang="en-US" smtClean="0">
                <a:hlinkClick r:id="rId3"/>
              </a:rPr>
              <a:t>Kang et al. 2015</a:t>
            </a:r>
            <a:endParaRPr lang="en-US"/>
          </a:p>
        </p:txBody>
      </p:sp>
    </p:spTree>
    <p:extLst>
      <p:ext uri="{BB962C8B-B14F-4D97-AF65-F5344CB8AC3E}">
        <p14:creationId xmlns:p14="http://schemas.microsoft.com/office/powerpoint/2010/main" val="2020382526"/>
      </p:ext>
    </p:extLst>
  </p:cSld>
  <p:clrMapOvr>
    <a:masterClrMapping/>
  </p:clrMapOvr>
  <p:timing>
    <p:tnLst>
      <p:par>
        <p:cTn id="1" dur="indefinite" restart="never" nodeType="tmRoot"/>
      </p:par>
    </p:tnLst>
  </p:timing>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4848</TotalTime>
  <Words>1108</Words>
  <Application>Microsoft Macintosh PowerPoint</Application>
  <PresentationFormat>On-screen Show (16:9)</PresentationFormat>
  <Paragraphs>257</Paragraphs>
  <Slides>30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Georgia</vt:lpstr>
      <vt:lpstr>Nunito Sans</vt:lpstr>
      <vt:lpstr>Nunito Sans Light</vt:lpstr>
      <vt:lpstr>Arial</vt:lpstr>
      <vt:lpstr>Ulysses template</vt:lpstr>
      <vt:lpstr>Metagenome sequencing  USDA ARS Microbiome Workshop August 30, 2017 Adam R. Rivers</vt:lpstr>
      <vt:lpstr>Hello!</vt:lpstr>
      <vt:lpstr>Learning Objectives</vt:lpstr>
      <vt:lpstr>1. What is  metagenome sequencing?</vt:lpstr>
      <vt:lpstr>Metagenome sequencing </vt:lpstr>
      <vt:lpstr>Metagenomics and Hypothesis driven science</vt:lpstr>
      <vt:lpstr>2. What can  metagenomics answer?</vt:lpstr>
      <vt:lpstr>Taxonomic composition</vt:lpstr>
      <vt:lpstr>Genome reconstruction</vt:lpstr>
      <vt:lpstr>Functional annotation and  Metabolic pathway construction</vt:lpstr>
      <vt:lpstr>Functional gene phylogeny</vt:lpstr>
      <vt:lpstr>Historical reconstruction</vt:lpstr>
      <vt:lpstr>Historical reconstruction</vt:lpstr>
      <vt:lpstr>Population structure</vt:lpstr>
      <vt:lpstr>3. Field to sequencer – the nuts and bolts.</vt:lpstr>
      <vt:lpstr>Collect DNA</vt:lpstr>
      <vt:lpstr>Collect Metadata</vt:lpstr>
      <vt:lpstr>DNA extraction</vt:lpstr>
      <vt:lpstr>DNA extraction</vt:lpstr>
      <vt:lpstr>How much sequence is needed?</vt:lpstr>
      <vt:lpstr>4. Analysis of metagenomedata</vt:lpstr>
      <vt:lpstr>Metagenomic sequencing</vt:lpstr>
      <vt:lpstr>Quality Control</vt:lpstr>
      <vt:lpstr>Taxonomic composition </vt:lpstr>
      <vt:lpstr>Metagenome binning –genome reconstruction</vt:lpstr>
      <vt:lpstr>Metagenome binning –genome reconstruction</vt:lpstr>
      <vt:lpstr>Functional annotation</vt:lpstr>
      <vt:lpstr>Functional Gene phylogeny</vt:lpstr>
      <vt:lpstr>Tutorial time</vt:lpstr>
      <vt:lpstr>Photo credits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Amplicon sequencing  USDA ARS Microbiome Workshop August 29, 2017 Adam R. Rivers</dc:title>
  <cp:lastModifiedBy>Rivers, Adam - ARS</cp:lastModifiedBy>
  <cp:revision>120</cp:revision>
  <dcterms:modified xsi:type="dcterms:W3CDTF">2017-08-30T12:26:34Z</dcterms:modified>
</cp:coreProperties>
</file>